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48"/>
  </p:notesMasterIdLst>
  <p:sldIdLst>
    <p:sldId id="256" r:id="rId2"/>
    <p:sldId id="294"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5" r:id="rId36"/>
    <p:sldId id="296" r:id="rId37"/>
    <p:sldId id="297" r:id="rId38"/>
    <p:sldId id="298" r:id="rId39"/>
    <p:sldId id="299" r:id="rId40"/>
    <p:sldId id="300" r:id="rId41"/>
    <p:sldId id="301" r:id="rId42"/>
    <p:sldId id="302" r:id="rId43"/>
    <p:sldId id="303" r:id="rId44"/>
    <p:sldId id="291" r:id="rId45"/>
    <p:sldId id="292" r:id="rId46"/>
    <p:sldId id="293"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5556AB-2520-4889-BE23-EC7C38ABADE0}" v="3" dt="2020-12-30T08:08:03.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ata Fijałkowska" userId="421e1f9ef479502b" providerId="LiveId" clId="{BB5556AB-2520-4889-BE23-EC7C38ABADE0}"/>
    <pc:docChg chg="custSel mod modSld">
      <pc:chgData name="Renata Fijałkowska" userId="421e1f9ef479502b" providerId="LiveId" clId="{BB5556AB-2520-4889-BE23-EC7C38ABADE0}" dt="2020-12-30T08:08:55.998" v="95" actId="255"/>
      <pc:docMkLst>
        <pc:docMk/>
      </pc:docMkLst>
      <pc:sldChg chg="addSp delSp modSp mod">
        <pc:chgData name="Renata Fijałkowska" userId="421e1f9ef479502b" providerId="LiveId" clId="{BB5556AB-2520-4889-BE23-EC7C38ABADE0}" dt="2020-12-30T08:08:55.998" v="95" actId="255"/>
        <pc:sldMkLst>
          <pc:docMk/>
          <pc:sldMk cId="1959560931" sldId="256"/>
        </pc:sldMkLst>
        <pc:spChg chg="mod">
          <ac:chgData name="Renata Fijałkowska" userId="421e1f9ef479502b" providerId="LiveId" clId="{BB5556AB-2520-4889-BE23-EC7C38ABADE0}" dt="2020-12-30T08:08:44.846" v="93" actId="1076"/>
          <ac:spMkLst>
            <pc:docMk/>
            <pc:sldMk cId="1959560931" sldId="256"/>
            <ac:spMk id="2" creationId="{55E9C0D5-ADBB-4715-A0F4-AEB104231D24}"/>
          </ac:spMkLst>
        </pc:spChg>
        <pc:spChg chg="mod">
          <ac:chgData name="Renata Fijałkowska" userId="421e1f9ef479502b" providerId="LiveId" clId="{BB5556AB-2520-4889-BE23-EC7C38ABADE0}" dt="2020-12-30T08:06:44.689" v="4" actId="26606"/>
          <ac:spMkLst>
            <pc:docMk/>
            <pc:sldMk cId="1959560931" sldId="256"/>
            <ac:spMk id="3" creationId="{1B84B041-18E2-4931-85E7-3EC0B22C2577}"/>
          </ac:spMkLst>
        </pc:spChg>
        <pc:spChg chg="add mod">
          <ac:chgData name="Renata Fijałkowska" userId="421e1f9ef479502b" providerId="LiveId" clId="{BB5556AB-2520-4889-BE23-EC7C38ABADE0}" dt="2020-12-30T08:08:55.998" v="95" actId="255"/>
          <ac:spMkLst>
            <pc:docMk/>
            <pc:sldMk cId="1959560931" sldId="256"/>
            <ac:spMk id="4" creationId="{AB42A25D-D98E-4D77-B589-0021983C0A9A}"/>
          </ac:spMkLst>
        </pc:spChg>
        <pc:spChg chg="del">
          <ac:chgData name="Renata Fijałkowska" userId="421e1f9ef479502b" providerId="LiveId" clId="{BB5556AB-2520-4889-BE23-EC7C38ABADE0}" dt="2020-12-30T08:06:44.689" v="4" actId="26606"/>
          <ac:spMkLst>
            <pc:docMk/>
            <pc:sldMk cId="1959560931" sldId="256"/>
            <ac:spMk id="31" creationId="{63BEA8DC-D85D-47C5-A352-5FA38C6615F8}"/>
          </ac:spMkLst>
        </pc:spChg>
        <pc:spChg chg="del">
          <ac:chgData name="Renata Fijałkowska" userId="421e1f9ef479502b" providerId="LiveId" clId="{BB5556AB-2520-4889-BE23-EC7C38ABADE0}" dt="2020-12-30T08:06:44.689" v="4" actId="26606"/>
          <ac:spMkLst>
            <pc:docMk/>
            <pc:sldMk cId="1959560931" sldId="256"/>
            <ac:spMk id="32" creationId="{9C9B49BB-ECCC-453F-9CFA-392DB3607980}"/>
          </ac:spMkLst>
        </pc:spChg>
        <pc:spChg chg="add">
          <ac:chgData name="Renata Fijałkowska" userId="421e1f9ef479502b" providerId="LiveId" clId="{BB5556AB-2520-4889-BE23-EC7C38ABADE0}" dt="2020-12-30T08:06:44.689" v="4" actId="26606"/>
          <ac:spMkLst>
            <pc:docMk/>
            <pc:sldMk cId="1959560931" sldId="256"/>
            <ac:spMk id="38" creationId="{3DEF8178-9FDB-4851-ACC5-314BB57BCAAC}"/>
          </ac:spMkLst>
        </pc:spChg>
        <pc:spChg chg="add">
          <ac:chgData name="Renata Fijałkowska" userId="421e1f9ef479502b" providerId="LiveId" clId="{BB5556AB-2520-4889-BE23-EC7C38ABADE0}" dt="2020-12-30T08:06:44.689" v="4" actId="26606"/>
          <ac:spMkLst>
            <pc:docMk/>
            <pc:sldMk cId="1959560931" sldId="256"/>
            <ac:spMk id="40" creationId="{4DBC2487-7369-4992-89E5-BF3189C0B577}"/>
          </ac:spMkLst>
        </pc:spChg>
        <pc:picChg chg="add mod">
          <ac:chgData name="Renata Fijałkowska" userId="421e1f9ef479502b" providerId="LiveId" clId="{BB5556AB-2520-4889-BE23-EC7C38ABADE0}" dt="2020-12-30T08:06:44.689" v="4" actId="26606"/>
          <ac:picMkLst>
            <pc:docMk/>
            <pc:sldMk cId="1959560931" sldId="256"/>
            <ac:picMk id="5" creationId="{22466FA7-17CD-491A-AADA-10E830E7CD7C}"/>
          </ac:picMkLst>
        </pc:picChg>
        <pc:picChg chg="add mod ord">
          <ac:chgData name="Renata Fijałkowska" userId="421e1f9ef479502b" providerId="LiveId" clId="{BB5556AB-2520-4889-BE23-EC7C38ABADE0}" dt="2020-12-30T08:06:44.689" v="4" actId="26606"/>
          <ac:picMkLst>
            <pc:docMk/>
            <pc:sldMk cId="1959560931" sldId="256"/>
            <ac:picMk id="7" creationId="{8EE2873B-6544-1048-96D7-414203BE8E37}"/>
          </ac:picMkLst>
        </pc:picChg>
        <pc:picChg chg="mod">
          <ac:chgData name="Renata Fijałkowska" userId="421e1f9ef479502b" providerId="LiveId" clId="{BB5556AB-2520-4889-BE23-EC7C38ABADE0}" dt="2020-12-30T08:06:44.689" v="4" actId="26606"/>
          <ac:picMkLst>
            <pc:docMk/>
            <pc:sldMk cId="1959560931" sldId="256"/>
            <ac:picMk id="33" creationId="{E8ED2A53-A6A6-4C65-A24D-BD15D6A8FCD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2E3201-26E0-40F1-BEC9-18F53055B2F3}" type="datetimeFigureOut">
              <a:rPr lang="pl-PL" smtClean="0"/>
              <a:t>30.12.2020</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85D83-3D5E-4233-901A-67E5D7DE4FF8}" type="slidenum">
              <a:rPr lang="pl-PL" smtClean="0"/>
              <a:t>‹#›</a:t>
            </a:fld>
            <a:endParaRPr lang="pl-PL"/>
          </a:p>
        </p:txBody>
      </p:sp>
    </p:spTree>
    <p:extLst>
      <p:ext uri="{BB962C8B-B14F-4D97-AF65-F5344CB8AC3E}">
        <p14:creationId xmlns:p14="http://schemas.microsoft.com/office/powerpoint/2010/main" val="4169479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551120-B6FA-48D4-94D1-88AFAA5745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D8E1453-D9F1-467B-BC8C-44A1C243F40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91425-9667-4303-B26F-4016F2276BC1}"/>
              </a:ext>
            </a:extLst>
          </p:cNvPr>
          <p:cNvSpPr>
            <a:spLocks noGrp="1"/>
          </p:cNvSpPr>
          <p:nvPr>
            <p:ph type="ctrTitle"/>
          </p:nvPr>
        </p:nvSpPr>
        <p:spPr>
          <a:xfrm>
            <a:off x="649044" y="753035"/>
            <a:ext cx="10552356" cy="3560781"/>
          </a:xfrm>
        </p:spPr>
        <p:txBody>
          <a:bodyPr anchor="t">
            <a:normAutofit/>
          </a:bodyPr>
          <a:lstStyle>
            <a:lvl1pPr algn="l">
              <a:defRPr sz="8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7FECECC-891B-4BA1-871B-09811B26BD65}"/>
              </a:ext>
            </a:extLst>
          </p:cNvPr>
          <p:cNvSpPr>
            <a:spLocks noGrp="1"/>
          </p:cNvSpPr>
          <p:nvPr>
            <p:ph type="subTitle" idx="1"/>
          </p:nvPr>
        </p:nvSpPr>
        <p:spPr>
          <a:xfrm>
            <a:off x="649045" y="4313816"/>
            <a:ext cx="10552356" cy="1280160"/>
          </a:xfrm>
          <a:prstGeom prst="rect">
            <a:avLst/>
          </a:prstGeom>
        </p:spPr>
        <p:txBody>
          <a:bodyPr anchor="b">
            <a:normAutofit/>
          </a:bodyPr>
          <a:lstStyle>
            <a:lvl1pPr marL="0" indent="0" algn="l">
              <a:lnSpc>
                <a:spcPct val="100000"/>
              </a:lnSpc>
              <a:buNone/>
              <a:defRPr sz="28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D52C78E-C8FF-4034-A16A-043EC9CE8140}"/>
              </a:ext>
            </a:extLst>
          </p:cNvPr>
          <p:cNvSpPr>
            <a:spLocks noGrp="1"/>
          </p:cNvSpPr>
          <p:nvPr>
            <p:ph type="dt" sz="half" idx="10"/>
          </p:nvPr>
        </p:nvSpPr>
        <p:spPr>
          <a:xfrm>
            <a:off x="8579224" y="6356350"/>
            <a:ext cx="2721684" cy="365125"/>
          </a:xfrm>
        </p:spPr>
        <p:txBody>
          <a:bodyPr/>
          <a:lstStyle>
            <a:lvl1pPr algn="r">
              <a:defRPr>
                <a:solidFill>
                  <a:schemeClr val="bg1"/>
                </a:solidFill>
              </a:defRPr>
            </a:lvl1p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33985BCC-41EC-42C0-A2C4-97B2548F38D7}"/>
              </a:ext>
            </a:extLst>
          </p:cNvPr>
          <p:cNvSpPr>
            <a:spLocks noGrp="1"/>
          </p:cNvSpPr>
          <p:nvPr>
            <p:ph type="ftr" sz="quarter" idx="11"/>
          </p:nvPr>
        </p:nvSpPr>
        <p:spPr>
          <a:xfrm>
            <a:off x="328108" y="6356350"/>
            <a:ext cx="4937760" cy="365125"/>
          </a:xfrm>
        </p:spPr>
        <p:txBody>
          <a:bodyPr/>
          <a:lstStyle>
            <a:lvl1pPr algn="l">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DE8CF314-00B7-406F-9FCD-26DBB28696DE}"/>
              </a:ext>
            </a:extLst>
          </p:cNvPr>
          <p:cNvSpPr>
            <a:spLocks noGrp="1"/>
          </p:cNvSpPr>
          <p:nvPr>
            <p:ph type="sldNum" sz="quarter" idx="12"/>
          </p:nvPr>
        </p:nvSpPr>
        <p:spPr>
          <a:xfrm>
            <a:off x="11300908" y="6356350"/>
            <a:ext cx="742278" cy="365125"/>
          </a:xfrm>
        </p:spPr>
        <p:txBody>
          <a:bodyPr/>
          <a:lstStyle>
            <a:lvl1pPr>
              <a:defRPr>
                <a:solidFill>
                  <a:schemeClr val="bg1"/>
                </a:solidFill>
              </a:defRPr>
            </a:lvl1pPr>
          </a:lstStyle>
          <a:p>
            <a:fld id="{54100DE2-DFB7-44AC-B007-82E084798CAB}" type="slidenum">
              <a:rPr lang="en-US" smtClean="0"/>
              <a:t>‹#›</a:t>
            </a:fld>
            <a:endParaRPr lang="en-US"/>
          </a:p>
        </p:txBody>
      </p:sp>
    </p:spTree>
    <p:extLst>
      <p:ext uri="{BB962C8B-B14F-4D97-AF65-F5344CB8AC3E}">
        <p14:creationId xmlns:p14="http://schemas.microsoft.com/office/powerpoint/2010/main" val="3894889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1D95-DD92-4C49-8FD3-409267F48C24}"/>
              </a:ext>
            </a:extLst>
          </p:cNvPr>
          <p:cNvSpPr>
            <a:spLocks noGrp="1"/>
          </p:cNvSpPr>
          <p:nvPr>
            <p:ph type="title"/>
          </p:nvPr>
        </p:nvSpPr>
        <p:spPr>
          <a:xfrm>
            <a:off x="651164" y="365124"/>
            <a:ext cx="10550236" cy="1501327"/>
          </a:xfrm>
        </p:spPr>
        <p:txBody>
          <a:bodyPr>
            <a:norm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7E0A8B37-FD7B-4FED-88E9-8D2967ECE96B}"/>
              </a:ext>
            </a:extLst>
          </p:cNvPr>
          <p:cNvSpPr>
            <a:spLocks noGrp="1"/>
          </p:cNvSpPr>
          <p:nvPr>
            <p:ph idx="1"/>
          </p:nvPr>
        </p:nvSpPr>
        <p:spPr>
          <a:xfrm>
            <a:off x="651164" y="1984785"/>
            <a:ext cx="10550236" cy="419217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9A7E46-A911-4B85-B09A-73B5034854E3}"/>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4AC8EBC1-AB71-48E8-8A3D-592B1E19BA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E0265-72B9-4A08-A979-B5FAD8880AB3}"/>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3137972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E5AB9-B290-44C2-87F2-45A7BAB0FCFE}"/>
              </a:ext>
            </a:extLst>
          </p:cNvPr>
          <p:cNvSpPr>
            <a:spLocks noGrp="1"/>
          </p:cNvSpPr>
          <p:nvPr>
            <p:ph type="title"/>
          </p:nvPr>
        </p:nvSpPr>
        <p:spPr>
          <a:xfrm>
            <a:off x="649044" y="1709738"/>
            <a:ext cx="10552356"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DA29FDDA-5BF8-4297-BFA1-10E8892F0455}"/>
              </a:ext>
            </a:extLst>
          </p:cNvPr>
          <p:cNvSpPr>
            <a:spLocks noGrp="1"/>
          </p:cNvSpPr>
          <p:nvPr>
            <p:ph type="body" idx="1"/>
          </p:nvPr>
        </p:nvSpPr>
        <p:spPr>
          <a:xfrm>
            <a:off x="649044" y="4589463"/>
            <a:ext cx="10552356" cy="135413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A18E1D1-F0EE-4757-8832-8AC4FD218E5B}"/>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3614D8FF-C8B9-4F3C-8D01-A5A6E5B5D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5B25A2-086C-4A58-A17B-59DDFC64A668}"/>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3882546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886D9-C01E-46ED-B61A-F0BF862914E0}"/>
              </a:ext>
            </a:extLst>
          </p:cNvPr>
          <p:cNvSpPr>
            <a:spLocks noGrp="1"/>
          </p:cNvSpPr>
          <p:nvPr>
            <p:ph type="title"/>
          </p:nvPr>
        </p:nvSpPr>
        <p:spPr>
          <a:xfrm>
            <a:off x="651164" y="365124"/>
            <a:ext cx="10550236" cy="1501327"/>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BDE15A5-6F01-423B-8623-C7E5502DCE5B}"/>
              </a:ext>
            </a:extLst>
          </p:cNvPr>
          <p:cNvSpPr>
            <a:spLocks noGrp="1"/>
          </p:cNvSpPr>
          <p:nvPr>
            <p:ph sz="half" idx="1"/>
          </p:nvPr>
        </p:nvSpPr>
        <p:spPr>
          <a:xfrm>
            <a:off x="651163" y="2033587"/>
            <a:ext cx="5167745" cy="414337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D07E6C0-F39C-48B7-8E38-EFDB870BEB10}"/>
              </a:ext>
            </a:extLst>
          </p:cNvPr>
          <p:cNvSpPr>
            <a:spLocks noGrp="1"/>
          </p:cNvSpPr>
          <p:nvPr>
            <p:ph sz="half" idx="2"/>
          </p:nvPr>
        </p:nvSpPr>
        <p:spPr>
          <a:xfrm>
            <a:off x="6192981" y="2033587"/>
            <a:ext cx="5008417" cy="41433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5DAEF7B-E35B-43C5-8E92-8CAE83A0B671}"/>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6" name="Footer Placeholder 5">
            <a:extLst>
              <a:ext uri="{FF2B5EF4-FFF2-40B4-BE49-F238E27FC236}">
                <a16:creationId xmlns:a16="http://schemas.microsoft.com/office/drawing/2014/main" id="{178F0537-6815-42BD-89F4-EA2895C47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68D14-2FBC-4F50-8921-4744D594A1AD}"/>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1266088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A33D-F167-4F19-8071-E462A9D2D4C9}"/>
              </a:ext>
            </a:extLst>
          </p:cNvPr>
          <p:cNvSpPr>
            <a:spLocks noGrp="1"/>
          </p:cNvSpPr>
          <p:nvPr>
            <p:ph type="title"/>
          </p:nvPr>
        </p:nvSpPr>
        <p:spPr>
          <a:xfrm>
            <a:off x="609600" y="365125"/>
            <a:ext cx="105918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7AC35AFB-4AC2-4CF5-AE1D-A0D8AAA160FC}"/>
              </a:ext>
            </a:extLst>
          </p:cNvPr>
          <p:cNvSpPr>
            <a:spLocks noGrp="1"/>
          </p:cNvSpPr>
          <p:nvPr>
            <p:ph type="body" idx="1"/>
          </p:nvPr>
        </p:nvSpPr>
        <p:spPr>
          <a:xfrm>
            <a:off x="665018" y="1681163"/>
            <a:ext cx="508317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D074028-C1DD-4401-A121-5E0D47D77CC4}"/>
              </a:ext>
            </a:extLst>
          </p:cNvPr>
          <p:cNvSpPr>
            <a:spLocks noGrp="1"/>
          </p:cNvSpPr>
          <p:nvPr>
            <p:ph sz="half" idx="2"/>
          </p:nvPr>
        </p:nvSpPr>
        <p:spPr>
          <a:xfrm>
            <a:off x="665018" y="2505075"/>
            <a:ext cx="5083175"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870EFDB-92AC-4FF8-AD03-64778B0C7184}"/>
              </a:ext>
            </a:extLst>
          </p:cNvPr>
          <p:cNvSpPr>
            <a:spLocks noGrp="1"/>
          </p:cNvSpPr>
          <p:nvPr>
            <p:ph type="body" sz="quarter" idx="3"/>
          </p:nvPr>
        </p:nvSpPr>
        <p:spPr>
          <a:xfrm>
            <a:off x="6172200" y="1681163"/>
            <a:ext cx="502920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03FD6277-1BEA-44A0-8E2C-F565FBA67853}"/>
              </a:ext>
            </a:extLst>
          </p:cNvPr>
          <p:cNvSpPr>
            <a:spLocks noGrp="1"/>
          </p:cNvSpPr>
          <p:nvPr>
            <p:ph sz="quarter" idx="4"/>
          </p:nvPr>
        </p:nvSpPr>
        <p:spPr>
          <a:xfrm>
            <a:off x="6172200" y="2505075"/>
            <a:ext cx="5006975"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23B07A6-65BC-4C2F-AF5F-05AE0382823E}"/>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8" name="Footer Placeholder 7">
            <a:extLst>
              <a:ext uri="{FF2B5EF4-FFF2-40B4-BE49-F238E27FC236}">
                <a16:creationId xmlns:a16="http://schemas.microsoft.com/office/drawing/2014/main" id="{211178A9-323C-483A-BD48-1EA0E1E268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CA6DA4-CA82-4371-9C6F-2A54C0A5702E}"/>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3831985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874C-E517-40F6-ABB0-90A0223FA3E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110BA47-8357-4F94-BA54-7295CC23371D}"/>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4" name="Footer Placeholder 3">
            <a:extLst>
              <a:ext uri="{FF2B5EF4-FFF2-40B4-BE49-F238E27FC236}">
                <a16:creationId xmlns:a16="http://schemas.microsoft.com/office/drawing/2014/main" id="{C2F26605-E383-4BE7-99BA-F273551890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FBFAED-8918-44E2-8E0D-884271513D04}"/>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3502165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EA875B-8BA3-42B8-91B9-17E584521DBA}"/>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3" name="Footer Placeholder 2">
            <a:extLst>
              <a:ext uri="{FF2B5EF4-FFF2-40B4-BE49-F238E27FC236}">
                <a16:creationId xmlns:a16="http://schemas.microsoft.com/office/drawing/2014/main" id="{9F280D75-ACF4-4891-9B2C-A2926AC90D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8F8AB3-E784-478A-A6E6-C2CCCC217230}"/>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2042281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E467-D442-4E9F-A410-5558B33A40E0}"/>
              </a:ext>
            </a:extLst>
          </p:cNvPr>
          <p:cNvSpPr>
            <a:spLocks noGrp="1"/>
          </p:cNvSpPr>
          <p:nvPr>
            <p:ph type="title"/>
          </p:nvPr>
        </p:nvSpPr>
        <p:spPr>
          <a:xfrm>
            <a:off x="649044" y="457200"/>
            <a:ext cx="4122981"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CA960579-8FD3-4391-B38F-196A5675476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C04C37E-C117-406D-B844-DEB4F3722E5A}"/>
              </a:ext>
            </a:extLst>
          </p:cNvPr>
          <p:cNvSpPr>
            <a:spLocks noGrp="1"/>
          </p:cNvSpPr>
          <p:nvPr>
            <p:ph type="body" sz="half" idx="2"/>
          </p:nvPr>
        </p:nvSpPr>
        <p:spPr>
          <a:xfrm>
            <a:off x="649044" y="2057400"/>
            <a:ext cx="412298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EBBD6B3-A365-4A80-AB55-AF7E4666E2ED}"/>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6" name="Footer Placeholder 5">
            <a:extLst>
              <a:ext uri="{FF2B5EF4-FFF2-40B4-BE49-F238E27FC236}">
                <a16:creationId xmlns:a16="http://schemas.microsoft.com/office/drawing/2014/main" id="{15DDE3C7-7769-40E7-91AA-1A020AE42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3E420C-DDB1-4786-8881-0549C5F8904C}"/>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202861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FB0A-BE32-43B2-A9C0-08FEAFE18C96}"/>
              </a:ext>
            </a:extLst>
          </p:cNvPr>
          <p:cNvSpPr>
            <a:spLocks noGrp="1"/>
          </p:cNvSpPr>
          <p:nvPr>
            <p:ph type="title"/>
          </p:nvPr>
        </p:nvSpPr>
        <p:spPr>
          <a:xfrm>
            <a:off x="649044" y="457200"/>
            <a:ext cx="4122981"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1875582-290E-43AB-A2EF-3B7F9804A6D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CB5D12D-E393-4C9A-9509-18B7256B7F57}"/>
              </a:ext>
            </a:extLst>
          </p:cNvPr>
          <p:cNvSpPr>
            <a:spLocks noGrp="1"/>
          </p:cNvSpPr>
          <p:nvPr>
            <p:ph type="body" sz="half" idx="2"/>
          </p:nvPr>
        </p:nvSpPr>
        <p:spPr>
          <a:xfrm>
            <a:off x="649044" y="2057400"/>
            <a:ext cx="412298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B27DA-CB6E-4FF6-BB0F-0DC264C91545}"/>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6" name="Footer Placeholder 5">
            <a:extLst>
              <a:ext uri="{FF2B5EF4-FFF2-40B4-BE49-F238E27FC236}">
                <a16:creationId xmlns:a16="http://schemas.microsoft.com/office/drawing/2014/main" id="{D315C0F9-D7FB-4419-AB0A-3388DD9A25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E575C4-629A-4DED-A008-0B8EE1157188}"/>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3365205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3357-EB62-4D4C-96A9-7FC5FC9EEAF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79E457B8-E614-42B4-B671-4ED0B2A34A55}"/>
              </a:ext>
            </a:extLst>
          </p:cNvPr>
          <p:cNvSpPr>
            <a:spLocks noGrp="1"/>
          </p:cNvSpPr>
          <p:nvPr>
            <p:ph type="body" orient="vert" idx="1"/>
          </p:nvPr>
        </p:nvSpPr>
        <p:spPr>
          <a:xfrm>
            <a:off x="990600" y="1984785"/>
            <a:ext cx="10210800" cy="4192177"/>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8DB750E-3C7B-4C12-B331-B6BACF86045A}"/>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B941F368-061F-4BEB-A761-F25C4A5546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D4CA-7731-429F-8F87-55704A7724DF}"/>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1874499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CAE055-7FD5-4054-991D-4F5FF6862233}"/>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A8A033E-256C-4144-AC88-22985F5B475D}"/>
              </a:ext>
            </a:extLst>
          </p:cNvPr>
          <p:cNvSpPr>
            <a:spLocks noGrp="1"/>
          </p:cNvSpPr>
          <p:nvPr>
            <p:ph type="body" orient="vert" idx="1"/>
          </p:nvPr>
        </p:nvSpPr>
        <p:spPr>
          <a:xfrm>
            <a:off x="838200" y="365125"/>
            <a:ext cx="7734300" cy="58118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CA1645F-DA62-404C-A7D1-2A89C11DD0FA}"/>
              </a:ext>
            </a:extLst>
          </p:cNvPr>
          <p:cNvSpPr>
            <a:spLocks noGrp="1"/>
          </p:cNvSpPr>
          <p:nvPr>
            <p:ph type="dt" sz="half" idx="10"/>
          </p:nvPr>
        </p:nvSpPr>
        <p:spPr/>
        <p:txBody>
          <a:body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FE499487-5906-46E0-B7F4-E338FBD7BF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777A8-3088-4A41-B26F-C3E3E13085CF}"/>
              </a:ext>
            </a:extLst>
          </p:cNvPr>
          <p:cNvSpPr>
            <a:spLocks noGrp="1"/>
          </p:cNvSpPr>
          <p:nvPr>
            <p:ph type="sldNum" sz="quarter" idx="12"/>
          </p:nvPr>
        </p:nvSpPr>
        <p:spPr/>
        <p:txBody>
          <a:bodyPr/>
          <a:lstStyle/>
          <a:p>
            <a:fld id="{54100DE2-DFB7-44AC-B007-82E084798CAB}" type="slidenum">
              <a:rPr lang="en-US" smtClean="0"/>
              <a:t>‹#›</a:t>
            </a:fld>
            <a:endParaRPr lang="en-US"/>
          </a:p>
        </p:txBody>
      </p:sp>
    </p:spTree>
    <p:extLst>
      <p:ext uri="{BB962C8B-B14F-4D97-AF65-F5344CB8AC3E}">
        <p14:creationId xmlns:p14="http://schemas.microsoft.com/office/powerpoint/2010/main" val="2822085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220E45-1D88-4832-A0F0-1DC5D77ABE86}"/>
              </a:ext>
            </a:extLst>
          </p:cNvPr>
          <p:cNvSpPr>
            <a:spLocks noGrp="1"/>
          </p:cNvSpPr>
          <p:nvPr>
            <p:ph type="title"/>
          </p:nvPr>
        </p:nvSpPr>
        <p:spPr>
          <a:xfrm>
            <a:off x="649044" y="365124"/>
            <a:ext cx="10552356" cy="150132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8315922-BD13-49B2-8250-83598F323696}"/>
              </a:ext>
            </a:extLst>
          </p:cNvPr>
          <p:cNvSpPr>
            <a:spLocks noGrp="1"/>
          </p:cNvSpPr>
          <p:nvPr>
            <p:ph type="body" idx="1"/>
          </p:nvPr>
        </p:nvSpPr>
        <p:spPr>
          <a:xfrm>
            <a:off x="649044" y="1984785"/>
            <a:ext cx="10552356" cy="41921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C6A68A2-AB1B-4F42-9FFE-2CF950FFAE17}"/>
              </a:ext>
            </a:extLst>
          </p:cNvPr>
          <p:cNvSpPr>
            <a:spLocks noGrp="1"/>
          </p:cNvSpPr>
          <p:nvPr>
            <p:ph type="dt" sz="half" idx="2"/>
          </p:nvPr>
        </p:nvSpPr>
        <p:spPr>
          <a:xfrm>
            <a:off x="7010400" y="6356350"/>
            <a:ext cx="4356632" cy="365125"/>
          </a:xfrm>
          <a:prstGeom prst="rect">
            <a:avLst/>
          </a:prstGeom>
        </p:spPr>
        <p:txBody>
          <a:bodyPr vert="horz" lIns="91440" tIns="45720" rIns="91440" bIns="45720" rtlCol="0" anchor="ctr"/>
          <a:lstStyle>
            <a:lvl1pPr algn="r">
              <a:defRPr sz="1050">
                <a:solidFill>
                  <a:schemeClr val="tx1"/>
                </a:solidFill>
                <a:latin typeface="+mn-lt"/>
              </a:defRPr>
            </a:lvl1pPr>
          </a:lstStyle>
          <a:p>
            <a:fld id="{DD124621-8099-445B-92EA-B619A304F22E}" type="datetimeFigureOut">
              <a:rPr lang="en-US" smtClean="0"/>
              <a:t>12/30/2020</a:t>
            </a:fld>
            <a:endParaRPr lang="en-US"/>
          </a:p>
        </p:txBody>
      </p:sp>
      <p:sp>
        <p:nvSpPr>
          <p:cNvPr id="5" name="Footer Placeholder 4">
            <a:extLst>
              <a:ext uri="{FF2B5EF4-FFF2-40B4-BE49-F238E27FC236}">
                <a16:creationId xmlns:a16="http://schemas.microsoft.com/office/drawing/2014/main" id="{09668DD8-29E9-4B2A-BC4C-7179F24DBF68}"/>
              </a:ext>
            </a:extLst>
          </p:cNvPr>
          <p:cNvSpPr>
            <a:spLocks noGrp="1"/>
          </p:cNvSpPr>
          <p:nvPr>
            <p:ph type="ftr" sz="quarter" idx="3"/>
          </p:nvPr>
        </p:nvSpPr>
        <p:spPr>
          <a:xfrm>
            <a:off x="199277" y="6356350"/>
            <a:ext cx="4838700" cy="365125"/>
          </a:xfrm>
          <a:prstGeom prst="rect">
            <a:avLst/>
          </a:prstGeom>
        </p:spPr>
        <p:txBody>
          <a:bodyPr vert="horz" lIns="91440" tIns="45720" rIns="91440" bIns="45720" rtlCol="0" anchor="ctr"/>
          <a:lstStyle>
            <a:lvl1pPr algn="l">
              <a:defRPr sz="1050">
                <a:solidFill>
                  <a:schemeClr val="tx1"/>
                </a:solidFill>
                <a:latin typeface="+mn-lt"/>
              </a:defRPr>
            </a:lvl1pPr>
          </a:lstStyle>
          <a:p>
            <a:endParaRPr lang="en-US"/>
          </a:p>
        </p:txBody>
      </p:sp>
      <p:sp>
        <p:nvSpPr>
          <p:cNvPr id="6" name="Slide Number Placeholder 5">
            <a:extLst>
              <a:ext uri="{FF2B5EF4-FFF2-40B4-BE49-F238E27FC236}">
                <a16:creationId xmlns:a16="http://schemas.microsoft.com/office/drawing/2014/main" id="{9A0B470B-91EF-4D5B-AEE6-0FB75ABE65F9}"/>
              </a:ext>
            </a:extLst>
          </p:cNvPr>
          <p:cNvSpPr>
            <a:spLocks noGrp="1"/>
          </p:cNvSpPr>
          <p:nvPr>
            <p:ph type="sldNum" sz="quarter" idx="4"/>
          </p:nvPr>
        </p:nvSpPr>
        <p:spPr>
          <a:xfrm>
            <a:off x="11367032" y="6356350"/>
            <a:ext cx="634468" cy="365125"/>
          </a:xfrm>
          <a:prstGeom prst="rect">
            <a:avLst/>
          </a:prstGeom>
        </p:spPr>
        <p:txBody>
          <a:bodyPr vert="horz" lIns="91440" tIns="45720" rIns="91440" bIns="45720" rtlCol="0" anchor="ctr"/>
          <a:lstStyle>
            <a:lvl1pPr algn="r">
              <a:defRPr sz="1050" b="0">
                <a:solidFill>
                  <a:schemeClr val="tx1"/>
                </a:solidFill>
                <a:latin typeface="+mn-lt"/>
              </a:defRPr>
            </a:lvl1pPr>
          </a:lstStyle>
          <a:p>
            <a:fld id="{54100DE2-DFB7-44AC-B007-82E084798CAB}" type="slidenum">
              <a:rPr lang="en-US" smtClean="0"/>
              <a:t>‹#›</a:t>
            </a:fld>
            <a:endParaRPr lang="en-US"/>
          </a:p>
        </p:txBody>
      </p:sp>
    </p:spTree>
    <p:extLst>
      <p:ext uri="{BB962C8B-B14F-4D97-AF65-F5344CB8AC3E}">
        <p14:creationId xmlns:p14="http://schemas.microsoft.com/office/powerpoint/2010/main" val="28945530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9" r:id="rId5"/>
    <p:sldLayoutId id="2147483743" r:id="rId6"/>
    <p:sldLayoutId id="2147483744" r:id="rId7"/>
    <p:sldLayoutId id="2147483745" r:id="rId8"/>
    <p:sldLayoutId id="2147483748" r:id="rId9"/>
    <p:sldLayoutId id="2147483746" r:id="rId10"/>
    <p:sldLayoutId id="2147483747" r:id="rId11"/>
  </p:sldLayoutIdLst>
  <p:txStyles>
    <p:titleStyle>
      <a:lvl1pPr algn="l" defTabSz="914400" rtl="0" eaLnBrk="1" latinLnBrk="0" hangingPunct="1">
        <a:lnSpc>
          <a:spcPct val="90000"/>
        </a:lnSpc>
        <a:spcBef>
          <a:spcPct val="0"/>
        </a:spcBef>
        <a:buNone/>
        <a:defRPr sz="4800" b="1" kern="1200" spc="-40" baseline="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spc="-20" baseline="0">
          <a:solidFill>
            <a:schemeClr val="tx1"/>
          </a:solidFill>
          <a:latin typeface="+mj-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spc="-20" baseline="0">
          <a:solidFill>
            <a:schemeClr val="tx1"/>
          </a:solidFill>
          <a:latin typeface="+mj-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spc="-20" baseline="0">
          <a:solidFill>
            <a:schemeClr val="tx1"/>
          </a:solidFill>
          <a:latin typeface="+mj-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j-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hyperlink" Target="mailto:vieclerc.euss@gmail.com"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mailto:Vieclerc.euss@gmail.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3DEF8178-9FDB-4851-ACC5-314BB57BC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DBC2487-7369-4992-89E5-BF3189C0B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3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E9C0D5-ADBB-4715-A0F4-AEB104231D24}"/>
              </a:ext>
            </a:extLst>
          </p:cNvPr>
          <p:cNvSpPr>
            <a:spLocks noGrp="1"/>
          </p:cNvSpPr>
          <p:nvPr>
            <p:ph type="ctrTitle"/>
          </p:nvPr>
        </p:nvSpPr>
        <p:spPr>
          <a:xfrm>
            <a:off x="649045" y="1436757"/>
            <a:ext cx="10552356" cy="1477892"/>
          </a:xfrm>
        </p:spPr>
        <p:txBody>
          <a:bodyPr anchor="b">
            <a:normAutofit/>
          </a:bodyPr>
          <a:lstStyle/>
          <a:p>
            <a:r>
              <a:rPr lang="en-GB" dirty="0"/>
              <a:t>EUSS TRAINING </a:t>
            </a:r>
          </a:p>
        </p:txBody>
      </p:sp>
      <p:sp>
        <p:nvSpPr>
          <p:cNvPr id="3" name="Subtitle 2">
            <a:extLst>
              <a:ext uri="{FF2B5EF4-FFF2-40B4-BE49-F238E27FC236}">
                <a16:creationId xmlns:a16="http://schemas.microsoft.com/office/drawing/2014/main" id="{1B84B041-18E2-4931-85E7-3EC0B22C2577}"/>
              </a:ext>
            </a:extLst>
          </p:cNvPr>
          <p:cNvSpPr>
            <a:spLocks noGrp="1"/>
          </p:cNvSpPr>
          <p:nvPr>
            <p:ph type="subTitle" idx="1"/>
          </p:nvPr>
        </p:nvSpPr>
        <p:spPr>
          <a:xfrm>
            <a:off x="649045" y="758532"/>
            <a:ext cx="10552356" cy="883231"/>
          </a:xfrm>
        </p:spPr>
        <p:txBody>
          <a:bodyPr anchor="t">
            <a:normAutofit/>
          </a:bodyPr>
          <a:lstStyle/>
          <a:p>
            <a:r>
              <a:rPr lang="en-GB" dirty="0"/>
              <a:t>FRONTLINE WORKERS</a:t>
            </a:r>
          </a:p>
        </p:txBody>
      </p:sp>
      <p:pic>
        <p:nvPicPr>
          <p:cNvPr id="33" name="Picture 3">
            <a:extLst>
              <a:ext uri="{FF2B5EF4-FFF2-40B4-BE49-F238E27FC236}">
                <a16:creationId xmlns:a16="http://schemas.microsoft.com/office/drawing/2014/main" id="{E8ED2A53-A6A6-4C65-A24D-BD15D6A8FCD6}"/>
              </a:ext>
            </a:extLst>
          </p:cNvPr>
          <p:cNvPicPr>
            <a:picLocks noChangeAspect="1"/>
          </p:cNvPicPr>
          <p:nvPr/>
        </p:nvPicPr>
        <p:blipFill rotWithShape="1">
          <a:blip r:embed="rId2"/>
          <a:srcRect l="10108" r="96" b="2"/>
          <a:stretch/>
        </p:blipFill>
        <p:spPr>
          <a:xfrm>
            <a:off x="1852469" y="4881554"/>
            <a:ext cx="1228904" cy="1368524"/>
          </a:xfrm>
          <a:prstGeom prst="rect">
            <a:avLst/>
          </a:prstGeom>
        </p:spPr>
      </p:pic>
      <p:pic>
        <p:nvPicPr>
          <p:cNvPr id="5" name="Obraz 4">
            <a:extLst>
              <a:ext uri="{FF2B5EF4-FFF2-40B4-BE49-F238E27FC236}">
                <a16:creationId xmlns:a16="http://schemas.microsoft.com/office/drawing/2014/main" id="{22466FA7-17CD-491A-AADA-10E830E7CD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928" y="4888029"/>
            <a:ext cx="1503872" cy="1368524"/>
          </a:xfrm>
          <a:prstGeom prst="rect">
            <a:avLst/>
          </a:prstGeom>
        </p:spPr>
      </p:pic>
      <p:pic>
        <p:nvPicPr>
          <p:cNvPr id="7" name="Obraz 6">
            <a:extLst>
              <a:ext uri="{FF2B5EF4-FFF2-40B4-BE49-F238E27FC236}">
                <a16:creationId xmlns:a16="http://schemas.microsoft.com/office/drawing/2014/main" id="{8EE2873B-6544-1048-96D7-414203BE8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5574" y="4930320"/>
            <a:ext cx="3282469" cy="1254556"/>
          </a:xfrm>
          <a:prstGeom prst="rect">
            <a:avLst/>
          </a:prstGeom>
        </p:spPr>
      </p:pic>
      <p:sp>
        <p:nvSpPr>
          <p:cNvPr id="4" name="pole tekstowe 3">
            <a:extLst>
              <a:ext uri="{FF2B5EF4-FFF2-40B4-BE49-F238E27FC236}">
                <a16:creationId xmlns:a16="http://schemas.microsoft.com/office/drawing/2014/main" id="{AB42A25D-D98E-4D77-B589-0021983C0A9A}"/>
              </a:ext>
            </a:extLst>
          </p:cNvPr>
          <p:cNvSpPr txBox="1"/>
          <p:nvPr/>
        </p:nvSpPr>
        <p:spPr>
          <a:xfrm>
            <a:off x="2038525" y="3268778"/>
            <a:ext cx="7147420" cy="584775"/>
          </a:xfrm>
          <a:prstGeom prst="rect">
            <a:avLst/>
          </a:prstGeom>
          <a:noFill/>
        </p:spPr>
        <p:txBody>
          <a:bodyPr wrap="square" rtlCol="0">
            <a:spAutoFit/>
          </a:bodyPr>
          <a:lstStyle/>
          <a:p>
            <a:r>
              <a:rPr lang="pl-PL" sz="3200" dirty="0">
                <a:solidFill>
                  <a:schemeClr val="bg1"/>
                </a:solidFill>
              </a:rPr>
              <a:t>SEMINAR, OŚWIĘCIM 21. 09.2020r.</a:t>
            </a:r>
          </a:p>
        </p:txBody>
      </p:sp>
    </p:spTree>
    <p:extLst>
      <p:ext uri="{BB962C8B-B14F-4D97-AF65-F5344CB8AC3E}">
        <p14:creationId xmlns:p14="http://schemas.microsoft.com/office/powerpoint/2010/main" val="1959560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E60B6-0B57-4CC4-A3D9-C8C66D8874C7}"/>
              </a:ext>
            </a:extLst>
          </p:cNvPr>
          <p:cNvSpPr>
            <a:spLocks noGrp="1"/>
          </p:cNvSpPr>
          <p:nvPr>
            <p:ph type="title"/>
          </p:nvPr>
        </p:nvSpPr>
        <p:spPr/>
        <p:txBody>
          <a:bodyPr>
            <a:normAutofit/>
          </a:bodyPr>
          <a:lstStyle/>
          <a:p>
            <a:pPr algn="ctr"/>
            <a:r>
              <a:rPr lang="en-GB" dirty="0"/>
              <a:t>Brief Overview of </a:t>
            </a:r>
            <a:br>
              <a:rPr lang="en-GB" dirty="0"/>
            </a:br>
            <a:r>
              <a:rPr lang="en-GB" dirty="0"/>
              <a:t>the EU Settlement </a:t>
            </a:r>
            <a:br>
              <a:rPr lang="en-GB" dirty="0"/>
            </a:br>
            <a:r>
              <a:rPr lang="en-GB" dirty="0"/>
              <a:t>Scheme</a:t>
            </a:r>
          </a:p>
        </p:txBody>
      </p:sp>
    </p:spTree>
    <p:extLst>
      <p:ext uri="{BB962C8B-B14F-4D97-AF65-F5344CB8AC3E}">
        <p14:creationId xmlns:p14="http://schemas.microsoft.com/office/powerpoint/2010/main" val="2131066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29FC-6641-4EEE-9E1C-FCA9F09EBE4B}"/>
              </a:ext>
            </a:extLst>
          </p:cNvPr>
          <p:cNvSpPr>
            <a:spLocks noGrp="1"/>
          </p:cNvSpPr>
          <p:nvPr>
            <p:ph type="ctrTitle"/>
          </p:nvPr>
        </p:nvSpPr>
        <p:spPr>
          <a:xfrm>
            <a:off x="649044" y="1257124"/>
            <a:ext cx="10552356" cy="4343751"/>
          </a:xfrm>
        </p:spPr>
        <p:txBody>
          <a:bodyPr>
            <a:normAutofit fontScale="90000"/>
          </a:bodyPr>
          <a:lstStyle/>
          <a:p>
            <a:r>
              <a:rPr lang="en-GB" sz="3600" dirty="0"/>
              <a:t>Legal Background and Framework </a:t>
            </a:r>
            <a:br>
              <a:rPr lang="en-GB" sz="3600" dirty="0"/>
            </a:br>
            <a:r>
              <a:rPr lang="en-GB" sz="3600" dirty="0"/>
              <a:t>Who needs to apply under the EUSS?  Deadlines </a:t>
            </a:r>
            <a:br>
              <a:rPr lang="en-GB" sz="3600" dirty="0"/>
            </a:br>
            <a:r>
              <a:rPr lang="en-GB" sz="3600" dirty="0"/>
              <a:t>Key Requirements for Settled Status  </a:t>
            </a:r>
            <a:br>
              <a:rPr lang="en-GB" sz="3600" dirty="0"/>
            </a:br>
            <a:r>
              <a:rPr lang="en-GB" sz="3600" dirty="0"/>
              <a:t>Overview of Application Process</a:t>
            </a:r>
            <a:br>
              <a:rPr lang="en-GB" sz="3600" dirty="0"/>
            </a:br>
            <a:r>
              <a:rPr lang="en-GB" sz="3600" dirty="0"/>
              <a:t>Complex cases</a:t>
            </a:r>
            <a:br>
              <a:rPr lang="en-GB" sz="3600" dirty="0"/>
            </a:br>
            <a:r>
              <a:rPr lang="en-GB" sz="3600" dirty="0"/>
              <a:t>Common Complex Cases</a:t>
            </a:r>
            <a:br>
              <a:rPr lang="en-GB" sz="3600" dirty="0"/>
            </a:br>
            <a:r>
              <a:rPr lang="en-GB" sz="3600" dirty="0"/>
              <a:t>Children cases</a:t>
            </a:r>
            <a:br>
              <a:rPr lang="en-GB" sz="3600" dirty="0"/>
            </a:br>
            <a:r>
              <a:rPr lang="en-GB" sz="3600" dirty="0"/>
              <a:t>How can you help?</a:t>
            </a:r>
          </a:p>
        </p:txBody>
      </p:sp>
    </p:spTree>
    <p:extLst>
      <p:ext uri="{BB962C8B-B14F-4D97-AF65-F5344CB8AC3E}">
        <p14:creationId xmlns:p14="http://schemas.microsoft.com/office/powerpoint/2010/main" val="1290635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D2E9-2A50-49E5-9869-B8FCC789F2D8}"/>
              </a:ext>
            </a:extLst>
          </p:cNvPr>
          <p:cNvSpPr>
            <a:spLocks noGrp="1"/>
          </p:cNvSpPr>
          <p:nvPr>
            <p:ph type="ctrTitle"/>
          </p:nvPr>
        </p:nvSpPr>
        <p:spPr>
          <a:xfrm>
            <a:off x="649044" y="753036"/>
            <a:ext cx="10552356" cy="1354060"/>
          </a:xfrm>
        </p:spPr>
        <p:txBody>
          <a:bodyPr>
            <a:normAutofit/>
          </a:bodyPr>
          <a:lstStyle/>
          <a:p>
            <a:pPr algn="ctr"/>
            <a:r>
              <a:rPr lang="en-GB" sz="3200" dirty="0"/>
              <a:t>LEGAL BACKGROUND AND FRAMEWORK</a:t>
            </a:r>
          </a:p>
        </p:txBody>
      </p:sp>
      <p:sp>
        <p:nvSpPr>
          <p:cNvPr id="3" name="Subtitle 2">
            <a:extLst>
              <a:ext uri="{FF2B5EF4-FFF2-40B4-BE49-F238E27FC236}">
                <a16:creationId xmlns:a16="http://schemas.microsoft.com/office/drawing/2014/main" id="{A5F5F6F5-C188-44A7-9CEA-AEB6D9F45756}"/>
              </a:ext>
            </a:extLst>
          </p:cNvPr>
          <p:cNvSpPr>
            <a:spLocks noGrp="1"/>
          </p:cNvSpPr>
          <p:nvPr>
            <p:ph type="subTitle" idx="1"/>
          </p:nvPr>
        </p:nvSpPr>
        <p:spPr>
          <a:xfrm>
            <a:off x="649044" y="1264025"/>
            <a:ext cx="10552356" cy="3486880"/>
          </a:xfrm>
        </p:spPr>
        <p:txBody>
          <a:bodyPr>
            <a:normAutofit lnSpcReduction="10000"/>
          </a:bodyPr>
          <a:lstStyle/>
          <a:p>
            <a:r>
              <a:rPr lang="en-GB" dirty="0"/>
              <a:t>On 31 January 2020, the UK officially left the EU and the Withdrawal Agreement between the UK and EU was implemented into UK law as the European Union (Withdrawal Agreement) Act. </a:t>
            </a:r>
          </a:p>
          <a:p>
            <a:r>
              <a:rPr lang="en-GB" dirty="0"/>
              <a:t>• The UK is currently in a transition period due to last to 31 December 2020. </a:t>
            </a:r>
          </a:p>
          <a:p>
            <a:r>
              <a:rPr lang="en-GB" dirty="0"/>
              <a:t>• From 1 January 2021, a new a new points-based immigration system will apply. </a:t>
            </a:r>
          </a:p>
        </p:txBody>
      </p:sp>
    </p:spTree>
    <p:extLst>
      <p:ext uri="{BB962C8B-B14F-4D97-AF65-F5344CB8AC3E}">
        <p14:creationId xmlns:p14="http://schemas.microsoft.com/office/powerpoint/2010/main" val="351532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1A79-CEB8-44C8-B466-9F4F17208025}"/>
              </a:ext>
            </a:extLst>
          </p:cNvPr>
          <p:cNvSpPr>
            <a:spLocks noGrp="1"/>
          </p:cNvSpPr>
          <p:nvPr>
            <p:ph type="ctrTitle"/>
          </p:nvPr>
        </p:nvSpPr>
        <p:spPr>
          <a:xfrm>
            <a:off x="649044" y="753035"/>
            <a:ext cx="10552356" cy="781567"/>
          </a:xfrm>
        </p:spPr>
        <p:txBody>
          <a:bodyPr>
            <a:normAutofit/>
          </a:bodyPr>
          <a:lstStyle/>
          <a:p>
            <a:pPr algn="ctr"/>
            <a:r>
              <a:rPr lang="en-GB" sz="3200" dirty="0"/>
              <a:t>LEGAL FRAMEWORK</a:t>
            </a:r>
          </a:p>
        </p:txBody>
      </p:sp>
      <p:sp>
        <p:nvSpPr>
          <p:cNvPr id="3" name="Subtitle 2">
            <a:extLst>
              <a:ext uri="{FF2B5EF4-FFF2-40B4-BE49-F238E27FC236}">
                <a16:creationId xmlns:a16="http://schemas.microsoft.com/office/drawing/2014/main" id="{2F28AEB5-B065-4046-8A91-BC9F8E8A95B0}"/>
              </a:ext>
            </a:extLst>
          </p:cNvPr>
          <p:cNvSpPr>
            <a:spLocks noGrp="1"/>
          </p:cNvSpPr>
          <p:nvPr>
            <p:ph type="subTitle" idx="1"/>
          </p:nvPr>
        </p:nvSpPr>
        <p:spPr>
          <a:xfrm>
            <a:off x="649044" y="1419539"/>
            <a:ext cx="10552356" cy="3844224"/>
          </a:xfrm>
        </p:spPr>
        <p:txBody>
          <a:bodyPr>
            <a:normAutofit fontScale="55000" lnSpcReduction="20000"/>
          </a:bodyPr>
          <a:lstStyle/>
          <a:p>
            <a:r>
              <a:rPr lang="en-GB" sz="5100" dirty="0"/>
              <a:t>• EU LAW: • Directive 2004/38, the Citizens’ Rights Directive (the Free Movement Directive) </a:t>
            </a:r>
          </a:p>
          <a:p>
            <a:r>
              <a:rPr lang="en-GB" sz="5100" dirty="0"/>
              <a:t>• Implemented in domestic UK law by the Immigration (European Economic Area) Regulations 2016 (as amended). </a:t>
            </a:r>
          </a:p>
          <a:p>
            <a:r>
              <a:rPr lang="en-GB" sz="5100" dirty="0"/>
              <a:t>• UK LAW: • Immigration Rules – Appendix EU </a:t>
            </a:r>
          </a:p>
          <a:p>
            <a:r>
              <a:rPr lang="en-GB" sz="5100" dirty="0"/>
              <a:t>• Creation of the EU Settlement Scheme (‘EUSS’)</a:t>
            </a:r>
          </a:p>
          <a:p>
            <a:r>
              <a:rPr lang="en-GB" sz="4000" dirty="0"/>
              <a:t>The EEA Regulations are still in force but they will be repealed when the Immigration and Social Security Co-ordination (EU Withdrawal) Bill is passed and brought into force.</a:t>
            </a:r>
            <a:endParaRPr lang="en-GB" sz="5100" dirty="0"/>
          </a:p>
        </p:txBody>
      </p:sp>
    </p:spTree>
    <p:extLst>
      <p:ext uri="{BB962C8B-B14F-4D97-AF65-F5344CB8AC3E}">
        <p14:creationId xmlns:p14="http://schemas.microsoft.com/office/powerpoint/2010/main" val="3272692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F0DB-2998-44E2-91F4-9AC9D78EAD4D}"/>
              </a:ext>
            </a:extLst>
          </p:cNvPr>
          <p:cNvSpPr>
            <a:spLocks noGrp="1"/>
          </p:cNvSpPr>
          <p:nvPr>
            <p:ph type="ctrTitle"/>
          </p:nvPr>
        </p:nvSpPr>
        <p:spPr>
          <a:xfrm>
            <a:off x="649044" y="753036"/>
            <a:ext cx="10552356" cy="765664"/>
          </a:xfrm>
        </p:spPr>
        <p:txBody>
          <a:bodyPr>
            <a:normAutofit/>
          </a:bodyPr>
          <a:lstStyle/>
          <a:p>
            <a:pPr algn="ctr"/>
            <a:r>
              <a:rPr lang="en-GB" sz="3200" dirty="0"/>
              <a:t>Immigration (EEA) Regulations 2016 </a:t>
            </a:r>
          </a:p>
        </p:txBody>
      </p:sp>
      <p:sp>
        <p:nvSpPr>
          <p:cNvPr id="3" name="Subtitle 2">
            <a:extLst>
              <a:ext uri="{FF2B5EF4-FFF2-40B4-BE49-F238E27FC236}">
                <a16:creationId xmlns:a16="http://schemas.microsoft.com/office/drawing/2014/main" id="{6E8C3756-6F59-4D16-9B5B-0B1162A50AF2}"/>
              </a:ext>
            </a:extLst>
          </p:cNvPr>
          <p:cNvSpPr>
            <a:spLocks noGrp="1"/>
          </p:cNvSpPr>
          <p:nvPr>
            <p:ph type="subTitle" idx="1"/>
          </p:nvPr>
        </p:nvSpPr>
        <p:spPr>
          <a:xfrm>
            <a:off x="649045" y="1359673"/>
            <a:ext cx="10552356" cy="4953663"/>
          </a:xfrm>
        </p:spPr>
        <p:txBody>
          <a:bodyPr>
            <a:normAutofit lnSpcReduction="10000"/>
          </a:bodyPr>
          <a:lstStyle/>
          <a:p>
            <a:r>
              <a:rPr lang="en-GB" dirty="0"/>
              <a:t>• Under the Regulations, EU, EEA and Swiss citizens have an initial right to reside in the UK for a period of 3 months. • To continue to reside in the UK after 3 months, an EU, EEA or Swiss citizen would need to be a ‘Qualified Person’ and exercise their ‘EU treaty rights’ afforded to them under the Citizens’ Directive. These are rights to:</a:t>
            </a:r>
          </a:p>
          <a:p>
            <a:r>
              <a:rPr lang="en-GB" dirty="0"/>
              <a:t>work • study • be self-employed • be self-sufficient • look for work </a:t>
            </a:r>
          </a:p>
          <a:p>
            <a:r>
              <a:rPr lang="en-GB" dirty="0"/>
              <a:t>• EU, EEA and Swiss citizens automatically acquire permanent residence after having lived in the UK for at least 5 years exercising their ‘EU treaty rights’</a:t>
            </a:r>
          </a:p>
        </p:txBody>
      </p:sp>
    </p:spTree>
    <p:extLst>
      <p:ext uri="{BB962C8B-B14F-4D97-AF65-F5344CB8AC3E}">
        <p14:creationId xmlns:p14="http://schemas.microsoft.com/office/powerpoint/2010/main" val="2160825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7CED-E3E2-4726-9723-89D0100D1E73}"/>
              </a:ext>
            </a:extLst>
          </p:cNvPr>
          <p:cNvSpPr>
            <a:spLocks noGrp="1"/>
          </p:cNvSpPr>
          <p:nvPr>
            <p:ph type="ctrTitle"/>
          </p:nvPr>
        </p:nvSpPr>
        <p:spPr>
          <a:xfrm>
            <a:off x="649044" y="753036"/>
            <a:ext cx="10552356" cy="678200"/>
          </a:xfrm>
        </p:spPr>
        <p:txBody>
          <a:bodyPr>
            <a:normAutofit/>
          </a:bodyPr>
          <a:lstStyle/>
          <a:p>
            <a:pPr algn="ctr"/>
            <a:r>
              <a:rPr lang="en-GB" sz="3200" dirty="0"/>
              <a:t>Immigration (EEA) Regulations 2016 </a:t>
            </a:r>
          </a:p>
        </p:txBody>
      </p:sp>
      <p:sp>
        <p:nvSpPr>
          <p:cNvPr id="3" name="Subtitle 2">
            <a:extLst>
              <a:ext uri="{FF2B5EF4-FFF2-40B4-BE49-F238E27FC236}">
                <a16:creationId xmlns:a16="http://schemas.microsoft.com/office/drawing/2014/main" id="{6C696AE7-8F1A-4F87-967A-79E27C5DBE3B}"/>
              </a:ext>
            </a:extLst>
          </p:cNvPr>
          <p:cNvSpPr>
            <a:spLocks noGrp="1"/>
          </p:cNvSpPr>
          <p:nvPr>
            <p:ph type="subTitle" idx="1"/>
          </p:nvPr>
        </p:nvSpPr>
        <p:spPr>
          <a:xfrm>
            <a:off x="819822" y="1594469"/>
            <a:ext cx="10552356" cy="4019152"/>
          </a:xfrm>
        </p:spPr>
        <p:txBody>
          <a:bodyPr/>
          <a:lstStyle/>
          <a:p>
            <a:r>
              <a:rPr lang="en-GB" dirty="0"/>
              <a:t>• EU citizens also have the right to have certain family members join them in the UK. </a:t>
            </a:r>
          </a:p>
          <a:p>
            <a:r>
              <a:rPr lang="en-GB" dirty="0"/>
              <a:t>• Documents that can be issued under the EEA regulations: • Registration Certificate • Permanent Residence Document • EEA Residence Card • EEA Family Permit </a:t>
            </a:r>
          </a:p>
          <a:p>
            <a:r>
              <a:rPr lang="en-GB" dirty="0"/>
              <a:t>• Due to Brexit, all these documents will cease to be valid after 31st December 2020. Those who hold them must apply under the EU Settlement Scheme.</a:t>
            </a:r>
          </a:p>
        </p:txBody>
      </p:sp>
    </p:spTree>
    <p:extLst>
      <p:ext uri="{BB962C8B-B14F-4D97-AF65-F5344CB8AC3E}">
        <p14:creationId xmlns:p14="http://schemas.microsoft.com/office/powerpoint/2010/main" val="2317951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04BC1-D737-4EA8-9E68-BC2F71480285}"/>
              </a:ext>
            </a:extLst>
          </p:cNvPr>
          <p:cNvSpPr>
            <a:spLocks noGrp="1"/>
          </p:cNvSpPr>
          <p:nvPr>
            <p:ph type="ctrTitle"/>
          </p:nvPr>
        </p:nvSpPr>
        <p:spPr>
          <a:xfrm>
            <a:off x="649044" y="753035"/>
            <a:ext cx="10552356" cy="733859"/>
          </a:xfrm>
        </p:spPr>
        <p:txBody>
          <a:bodyPr>
            <a:normAutofit/>
          </a:bodyPr>
          <a:lstStyle/>
          <a:p>
            <a:pPr algn="ctr"/>
            <a:r>
              <a:rPr lang="en-GB" sz="3200" dirty="0"/>
              <a:t>The EUSS and Appendix EU </a:t>
            </a:r>
          </a:p>
        </p:txBody>
      </p:sp>
      <p:sp>
        <p:nvSpPr>
          <p:cNvPr id="3" name="Subtitle 2">
            <a:extLst>
              <a:ext uri="{FF2B5EF4-FFF2-40B4-BE49-F238E27FC236}">
                <a16:creationId xmlns:a16="http://schemas.microsoft.com/office/drawing/2014/main" id="{7ED2BA7A-7C87-4E0A-9505-E276F16570E8}"/>
              </a:ext>
            </a:extLst>
          </p:cNvPr>
          <p:cNvSpPr>
            <a:spLocks noGrp="1"/>
          </p:cNvSpPr>
          <p:nvPr>
            <p:ph type="subTitle" idx="1"/>
          </p:nvPr>
        </p:nvSpPr>
        <p:spPr>
          <a:xfrm>
            <a:off x="720607" y="1486894"/>
            <a:ext cx="10552356" cy="4206240"/>
          </a:xfrm>
        </p:spPr>
        <p:txBody>
          <a:bodyPr>
            <a:noAutofit/>
          </a:bodyPr>
          <a:lstStyle/>
          <a:p>
            <a:r>
              <a:rPr lang="en-GB" dirty="0"/>
              <a:t>As part of the Withdrawal Agreement, the UK government has introduced the EU Settlement Scheme (‘EUSS’) through Appendix EU of the domestic Immigration Rules. </a:t>
            </a:r>
          </a:p>
          <a:p>
            <a:r>
              <a:rPr lang="en-GB" dirty="0"/>
              <a:t>• The EUSS is the mechanism through which EU, EEA and Swiss citizens and their family members resident in the UK prior to 31 December 2020 can apply to secure their status and rights in the UK. </a:t>
            </a:r>
          </a:p>
          <a:p>
            <a:r>
              <a:rPr lang="en-GB" dirty="0"/>
              <a:t>• At present, the EUSS is running in parallel to the EEA Regulations 2016.</a:t>
            </a:r>
          </a:p>
        </p:txBody>
      </p:sp>
    </p:spTree>
    <p:extLst>
      <p:ext uri="{BB962C8B-B14F-4D97-AF65-F5344CB8AC3E}">
        <p14:creationId xmlns:p14="http://schemas.microsoft.com/office/powerpoint/2010/main" val="1843854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85F0B-1768-425B-9B01-FC86C2520559}"/>
              </a:ext>
            </a:extLst>
          </p:cNvPr>
          <p:cNvSpPr>
            <a:spLocks noGrp="1"/>
          </p:cNvSpPr>
          <p:nvPr>
            <p:ph type="ctrTitle"/>
          </p:nvPr>
        </p:nvSpPr>
        <p:spPr>
          <a:xfrm>
            <a:off x="649044" y="753036"/>
            <a:ext cx="10552356" cy="694102"/>
          </a:xfrm>
        </p:spPr>
        <p:txBody>
          <a:bodyPr>
            <a:normAutofit/>
          </a:bodyPr>
          <a:lstStyle/>
          <a:p>
            <a:pPr algn="ctr"/>
            <a:r>
              <a:rPr lang="en-GB" sz="3200" dirty="0"/>
              <a:t>The EUSS and Appendix EU </a:t>
            </a:r>
          </a:p>
        </p:txBody>
      </p:sp>
      <p:sp>
        <p:nvSpPr>
          <p:cNvPr id="3" name="Subtitle 2">
            <a:extLst>
              <a:ext uri="{FF2B5EF4-FFF2-40B4-BE49-F238E27FC236}">
                <a16:creationId xmlns:a16="http://schemas.microsoft.com/office/drawing/2014/main" id="{1C6B0AE7-DE03-4F1C-90AC-13E1B7ADB3D6}"/>
              </a:ext>
            </a:extLst>
          </p:cNvPr>
          <p:cNvSpPr>
            <a:spLocks noGrp="1"/>
          </p:cNvSpPr>
          <p:nvPr>
            <p:ph type="subTitle" idx="1"/>
          </p:nvPr>
        </p:nvSpPr>
        <p:spPr>
          <a:xfrm>
            <a:off x="649045" y="1447138"/>
            <a:ext cx="10552356" cy="4146838"/>
          </a:xfrm>
        </p:spPr>
        <p:txBody>
          <a:bodyPr/>
          <a:lstStyle/>
          <a:p>
            <a:r>
              <a:rPr lang="en-GB" dirty="0"/>
              <a:t>There are two types of status that can be granted under the EUSS: </a:t>
            </a:r>
          </a:p>
          <a:p>
            <a:r>
              <a:rPr lang="en-GB" dirty="0"/>
              <a:t>• Indefinite Leave to Remain (also known as ‘settled status’) for applicants who have lived in the UK continuously for 5 years or more; or </a:t>
            </a:r>
          </a:p>
          <a:p>
            <a:r>
              <a:rPr lang="en-GB" dirty="0"/>
              <a:t>• Limited Leave to Remain (also known as ‘pre-settled status’) for applicants who have lived in the UK for less than 5 years.</a:t>
            </a:r>
          </a:p>
        </p:txBody>
      </p:sp>
    </p:spTree>
    <p:extLst>
      <p:ext uri="{BB962C8B-B14F-4D97-AF65-F5344CB8AC3E}">
        <p14:creationId xmlns:p14="http://schemas.microsoft.com/office/powerpoint/2010/main" val="1925726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04FDC-4F51-4656-915A-66F678A15796}"/>
              </a:ext>
            </a:extLst>
          </p:cNvPr>
          <p:cNvSpPr>
            <a:spLocks noGrp="1"/>
          </p:cNvSpPr>
          <p:nvPr>
            <p:ph type="ctrTitle"/>
          </p:nvPr>
        </p:nvSpPr>
        <p:spPr>
          <a:xfrm>
            <a:off x="649044" y="753036"/>
            <a:ext cx="10552356" cy="717956"/>
          </a:xfrm>
        </p:spPr>
        <p:txBody>
          <a:bodyPr>
            <a:normAutofit/>
          </a:bodyPr>
          <a:lstStyle/>
          <a:p>
            <a:pPr algn="ctr"/>
            <a:r>
              <a:rPr lang="en-GB" sz="3200" dirty="0"/>
              <a:t>The Regulations vs. Appendix EU </a:t>
            </a:r>
          </a:p>
        </p:txBody>
      </p:sp>
      <p:sp>
        <p:nvSpPr>
          <p:cNvPr id="3" name="Subtitle 2">
            <a:extLst>
              <a:ext uri="{FF2B5EF4-FFF2-40B4-BE49-F238E27FC236}">
                <a16:creationId xmlns:a16="http://schemas.microsoft.com/office/drawing/2014/main" id="{9B05F7F3-2AAA-4BAA-BE94-77C846A86B3F}"/>
              </a:ext>
            </a:extLst>
          </p:cNvPr>
          <p:cNvSpPr>
            <a:spLocks noGrp="1"/>
          </p:cNvSpPr>
          <p:nvPr>
            <p:ph type="subTitle" idx="1"/>
          </p:nvPr>
        </p:nvSpPr>
        <p:spPr>
          <a:xfrm>
            <a:off x="649045" y="1383527"/>
            <a:ext cx="10552356" cy="4210449"/>
          </a:xfrm>
        </p:spPr>
        <p:txBody>
          <a:bodyPr/>
          <a:lstStyle/>
          <a:p>
            <a:r>
              <a:rPr lang="en-GB" dirty="0"/>
              <a:t>Under the EUSS there is no need to demonstrate that the applicant has been exercising Treaty Rights under EU law. </a:t>
            </a:r>
          </a:p>
          <a:p>
            <a:r>
              <a:rPr lang="en-GB" dirty="0"/>
              <a:t>• Rights under the EEA Regulations 2016 are acquired automatically but to get status under the EUSS an application must be made.</a:t>
            </a:r>
          </a:p>
        </p:txBody>
      </p:sp>
    </p:spTree>
    <p:extLst>
      <p:ext uri="{BB962C8B-B14F-4D97-AF65-F5344CB8AC3E}">
        <p14:creationId xmlns:p14="http://schemas.microsoft.com/office/powerpoint/2010/main" val="2151078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9B3B6-8FE2-4231-B4E4-63049B9AAB8C}"/>
              </a:ext>
            </a:extLst>
          </p:cNvPr>
          <p:cNvSpPr>
            <a:spLocks noGrp="1"/>
          </p:cNvSpPr>
          <p:nvPr>
            <p:ph type="title"/>
          </p:nvPr>
        </p:nvSpPr>
        <p:spPr>
          <a:xfrm>
            <a:off x="664946" y="1216549"/>
            <a:ext cx="10552356" cy="3379305"/>
          </a:xfrm>
        </p:spPr>
        <p:txBody>
          <a:bodyPr/>
          <a:lstStyle/>
          <a:p>
            <a:pPr algn="ctr"/>
            <a:r>
              <a:rPr lang="en-GB" dirty="0"/>
              <a:t>Who must apply </a:t>
            </a:r>
            <a:br>
              <a:rPr lang="en-GB" dirty="0"/>
            </a:br>
            <a:r>
              <a:rPr lang="en-GB" dirty="0"/>
              <a:t>under the EUSS?</a:t>
            </a:r>
          </a:p>
        </p:txBody>
      </p:sp>
    </p:spTree>
    <p:extLst>
      <p:ext uri="{BB962C8B-B14F-4D97-AF65-F5344CB8AC3E}">
        <p14:creationId xmlns:p14="http://schemas.microsoft.com/office/powerpoint/2010/main" val="2868633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BEA2C-733E-4A7A-BEDC-15EB9773CD96}"/>
              </a:ext>
            </a:extLst>
          </p:cNvPr>
          <p:cNvSpPr>
            <a:spLocks noGrp="1"/>
          </p:cNvSpPr>
          <p:nvPr>
            <p:ph type="ctrTitle"/>
          </p:nvPr>
        </p:nvSpPr>
        <p:spPr>
          <a:xfrm>
            <a:off x="649044" y="753035"/>
            <a:ext cx="10552356" cy="773615"/>
          </a:xfrm>
        </p:spPr>
        <p:txBody>
          <a:bodyPr>
            <a:normAutofit/>
          </a:bodyPr>
          <a:lstStyle/>
          <a:p>
            <a:pPr algn="ctr"/>
            <a:r>
              <a:rPr lang="en-GB" sz="3200" dirty="0"/>
              <a:t>Who must apply under the EUSS? </a:t>
            </a:r>
          </a:p>
        </p:txBody>
      </p:sp>
      <p:sp>
        <p:nvSpPr>
          <p:cNvPr id="3" name="Subtitle 2">
            <a:extLst>
              <a:ext uri="{FF2B5EF4-FFF2-40B4-BE49-F238E27FC236}">
                <a16:creationId xmlns:a16="http://schemas.microsoft.com/office/drawing/2014/main" id="{19E94C50-0D19-40C6-BE28-FF109EDACD4F}"/>
              </a:ext>
            </a:extLst>
          </p:cNvPr>
          <p:cNvSpPr>
            <a:spLocks noGrp="1"/>
          </p:cNvSpPr>
          <p:nvPr>
            <p:ph type="subTitle" idx="1"/>
          </p:nvPr>
        </p:nvSpPr>
        <p:spPr>
          <a:xfrm>
            <a:off x="649045" y="1709530"/>
            <a:ext cx="10552356" cy="3884446"/>
          </a:xfrm>
        </p:spPr>
        <p:txBody>
          <a:bodyPr/>
          <a:lstStyle/>
          <a:p>
            <a:r>
              <a:rPr lang="en-GB" dirty="0"/>
              <a:t>• EU, EEA, Swiss citizens and their family members. </a:t>
            </a:r>
            <a:r>
              <a:rPr lang="en-GB" dirty="0" err="1"/>
              <a:t>ØIncluding</a:t>
            </a:r>
            <a:r>
              <a:rPr lang="en-GB" dirty="0"/>
              <a:t> individuals who have been granted Permanent Residence (PR) under the Regulations &amp; children. </a:t>
            </a:r>
          </a:p>
          <a:p>
            <a:r>
              <a:rPr lang="en-GB" dirty="0"/>
              <a:t>• Exceptions: • Irish citizens • Individuals who have already been issued Indefinite Leave to Enter/Remain in the UK under domestic law. </a:t>
            </a:r>
          </a:p>
          <a:p>
            <a:r>
              <a:rPr lang="en-GB" dirty="0"/>
              <a:t>• British citizens (including ‘dual citizenship’)</a:t>
            </a:r>
          </a:p>
        </p:txBody>
      </p:sp>
    </p:spTree>
    <p:extLst>
      <p:ext uri="{BB962C8B-B14F-4D97-AF65-F5344CB8AC3E}">
        <p14:creationId xmlns:p14="http://schemas.microsoft.com/office/powerpoint/2010/main" val="3231874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BAC6-23AD-4868-BBF4-91E067C81733}"/>
              </a:ext>
            </a:extLst>
          </p:cNvPr>
          <p:cNvSpPr>
            <a:spLocks noGrp="1"/>
          </p:cNvSpPr>
          <p:nvPr>
            <p:ph type="ctrTitle"/>
          </p:nvPr>
        </p:nvSpPr>
        <p:spPr>
          <a:xfrm>
            <a:off x="649044" y="753036"/>
            <a:ext cx="10552356" cy="725908"/>
          </a:xfrm>
        </p:spPr>
        <p:txBody>
          <a:bodyPr>
            <a:normAutofit/>
          </a:bodyPr>
          <a:lstStyle/>
          <a:p>
            <a:pPr algn="ctr"/>
            <a:r>
              <a:rPr lang="en-GB" sz="3200" dirty="0"/>
              <a:t>Individuals who already have ILR/ILE: </a:t>
            </a:r>
          </a:p>
        </p:txBody>
      </p:sp>
      <p:sp>
        <p:nvSpPr>
          <p:cNvPr id="3" name="Subtitle 2">
            <a:extLst>
              <a:ext uri="{FF2B5EF4-FFF2-40B4-BE49-F238E27FC236}">
                <a16:creationId xmlns:a16="http://schemas.microsoft.com/office/drawing/2014/main" id="{D19A96FE-A61A-41F3-B6A7-7ED1E0231E24}"/>
              </a:ext>
            </a:extLst>
          </p:cNvPr>
          <p:cNvSpPr>
            <a:spLocks noGrp="1"/>
          </p:cNvSpPr>
          <p:nvPr>
            <p:ph type="subTitle" idx="1"/>
          </p:nvPr>
        </p:nvSpPr>
        <p:spPr>
          <a:xfrm>
            <a:off x="649045" y="1478945"/>
            <a:ext cx="10552356" cy="4381166"/>
          </a:xfrm>
        </p:spPr>
        <p:txBody>
          <a:bodyPr>
            <a:normAutofit fontScale="85000" lnSpcReduction="20000"/>
          </a:bodyPr>
          <a:lstStyle/>
          <a:p>
            <a:r>
              <a:rPr lang="en-GB" dirty="0"/>
              <a:t>Individuals with ILR/ILE do not need to apply but may wish to apply so that they can: </a:t>
            </a:r>
          </a:p>
          <a:p>
            <a:r>
              <a:rPr lang="en-GB" dirty="0" err="1"/>
              <a:t>ØReceive</a:t>
            </a:r>
            <a:r>
              <a:rPr lang="en-GB" dirty="0"/>
              <a:t> up to date proof of their residence right; </a:t>
            </a:r>
          </a:p>
          <a:p>
            <a:r>
              <a:rPr lang="en-GB" dirty="0" err="1"/>
              <a:t>ØHave</a:t>
            </a:r>
            <a:r>
              <a:rPr lang="en-GB" dirty="0"/>
              <a:t> better family reunion rights; </a:t>
            </a:r>
          </a:p>
          <a:p>
            <a:r>
              <a:rPr lang="en-GB" dirty="0" err="1"/>
              <a:t>ØBe</a:t>
            </a:r>
            <a:r>
              <a:rPr lang="en-GB" dirty="0"/>
              <a:t> permitted to be absent from the UK for 5 years, instead of 2 years which is the maximum time permitted with ILR issued under domestic law, without losing their status; </a:t>
            </a:r>
            <a:r>
              <a:rPr lang="en-GB" dirty="0" err="1"/>
              <a:t>ØAvoid</a:t>
            </a:r>
            <a:r>
              <a:rPr lang="en-GB" dirty="0"/>
              <a:t> potential pitfalls in evidencing their right of residence as seen with the “Windrush generation” </a:t>
            </a:r>
          </a:p>
          <a:p>
            <a:endParaRPr lang="en-GB" dirty="0"/>
          </a:p>
          <a:p>
            <a:r>
              <a:rPr lang="en-GB" dirty="0"/>
              <a:t>Those who arrived in the UK prior to 1988, may be able to also apply under the </a:t>
            </a:r>
            <a:r>
              <a:rPr lang="en-GB" dirty="0" err="1"/>
              <a:t>windrush</a:t>
            </a:r>
            <a:r>
              <a:rPr lang="en-GB" dirty="0"/>
              <a:t> scheme  - advantage is they get a tangible document. </a:t>
            </a:r>
          </a:p>
        </p:txBody>
      </p:sp>
    </p:spTree>
    <p:extLst>
      <p:ext uri="{BB962C8B-B14F-4D97-AF65-F5344CB8AC3E}">
        <p14:creationId xmlns:p14="http://schemas.microsoft.com/office/powerpoint/2010/main" val="3211917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3F2A-40D6-4C85-97C4-E7FAE34B4EF9}"/>
              </a:ext>
            </a:extLst>
          </p:cNvPr>
          <p:cNvSpPr>
            <a:spLocks noGrp="1"/>
          </p:cNvSpPr>
          <p:nvPr>
            <p:ph type="title"/>
          </p:nvPr>
        </p:nvSpPr>
        <p:spPr>
          <a:xfrm>
            <a:off x="680849" y="1240611"/>
            <a:ext cx="10552356" cy="2852737"/>
          </a:xfrm>
        </p:spPr>
        <p:txBody>
          <a:bodyPr/>
          <a:lstStyle/>
          <a:p>
            <a:pPr algn="ctr"/>
            <a:r>
              <a:rPr lang="en-GB" dirty="0"/>
              <a:t>DEADLINES</a:t>
            </a:r>
          </a:p>
        </p:txBody>
      </p:sp>
    </p:spTree>
    <p:extLst>
      <p:ext uri="{BB962C8B-B14F-4D97-AF65-F5344CB8AC3E}">
        <p14:creationId xmlns:p14="http://schemas.microsoft.com/office/powerpoint/2010/main" val="2241067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3BAA9-BE45-4AE2-84CB-F26C24F0E204}"/>
              </a:ext>
            </a:extLst>
          </p:cNvPr>
          <p:cNvSpPr>
            <a:spLocks noGrp="1"/>
          </p:cNvSpPr>
          <p:nvPr>
            <p:ph type="ctrTitle"/>
          </p:nvPr>
        </p:nvSpPr>
        <p:spPr>
          <a:xfrm>
            <a:off x="649044" y="753035"/>
            <a:ext cx="10552356" cy="622541"/>
          </a:xfrm>
        </p:spPr>
        <p:txBody>
          <a:bodyPr>
            <a:normAutofit/>
          </a:bodyPr>
          <a:lstStyle/>
          <a:p>
            <a:pPr algn="ctr"/>
            <a:r>
              <a:rPr lang="en-GB" sz="3200" dirty="0"/>
              <a:t>DEADLINES</a:t>
            </a:r>
          </a:p>
        </p:txBody>
      </p:sp>
      <p:sp>
        <p:nvSpPr>
          <p:cNvPr id="3" name="Subtitle 2">
            <a:extLst>
              <a:ext uri="{FF2B5EF4-FFF2-40B4-BE49-F238E27FC236}">
                <a16:creationId xmlns:a16="http://schemas.microsoft.com/office/drawing/2014/main" id="{28B7B2AB-5C3D-4ADE-A246-0A5CBE1AF821}"/>
              </a:ext>
            </a:extLst>
          </p:cNvPr>
          <p:cNvSpPr>
            <a:spLocks noGrp="1"/>
          </p:cNvSpPr>
          <p:nvPr>
            <p:ph type="subTitle" idx="1"/>
          </p:nvPr>
        </p:nvSpPr>
        <p:spPr>
          <a:xfrm>
            <a:off x="649045" y="1598212"/>
            <a:ext cx="10552356" cy="3995764"/>
          </a:xfrm>
        </p:spPr>
        <p:txBody>
          <a:bodyPr/>
          <a:lstStyle/>
          <a:p>
            <a:r>
              <a:rPr lang="en-GB" dirty="0"/>
              <a:t>• 30th June 2021 (end of the grace period). Except for in a few cases. </a:t>
            </a:r>
          </a:p>
          <a:p>
            <a:r>
              <a:rPr lang="en-GB" dirty="0"/>
              <a:t>• This applies to applicants who are resident in the UK by 31st December 2020 (end of the transition period). </a:t>
            </a:r>
          </a:p>
          <a:p>
            <a:r>
              <a:rPr lang="en-GB" dirty="0"/>
              <a:t>• Time pressure for certain group of applicants who have to apply first under the EEA Regulations 2016 </a:t>
            </a:r>
          </a:p>
          <a:p>
            <a:r>
              <a:rPr lang="en-GB" dirty="0"/>
              <a:t>• Extended family members</a:t>
            </a:r>
          </a:p>
        </p:txBody>
      </p:sp>
    </p:spTree>
    <p:extLst>
      <p:ext uri="{BB962C8B-B14F-4D97-AF65-F5344CB8AC3E}">
        <p14:creationId xmlns:p14="http://schemas.microsoft.com/office/powerpoint/2010/main" val="2495369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5CD8E-B84D-47C0-A386-AC93611BF8F6}"/>
              </a:ext>
            </a:extLst>
          </p:cNvPr>
          <p:cNvSpPr>
            <a:spLocks noGrp="1"/>
          </p:cNvSpPr>
          <p:nvPr>
            <p:ph type="title"/>
          </p:nvPr>
        </p:nvSpPr>
        <p:spPr/>
        <p:txBody>
          <a:bodyPr/>
          <a:lstStyle/>
          <a:p>
            <a:pPr algn="ctr"/>
            <a:r>
              <a:rPr lang="en-GB" dirty="0"/>
              <a:t>Key Requirements for Settled Status</a:t>
            </a:r>
          </a:p>
        </p:txBody>
      </p:sp>
    </p:spTree>
    <p:extLst>
      <p:ext uri="{BB962C8B-B14F-4D97-AF65-F5344CB8AC3E}">
        <p14:creationId xmlns:p14="http://schemas.microsoft.com/office/powerpoint/2010/main" val="2498113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A4628-9A88-407B-BBAB-3DCDE8CD1C78}"/>
              </a:ext>
            </a:extLst>
          </p:cNvPr>
          <p:cNvSpPr>
            <a:spLocks noGrp="1"/>
          </p:cNvSpPr>
          <p:nvPr>
            <p:ph type="ctrTitle"/>
          </p:nvPr>
        </p:nvSpPr>
        <p:spPr>
          <a:xfrm>
            <a:off x="649044" y="753035"/>
            <a:ext cx="10552356" cy="622541"/>
          </a:xfrm>
        </p:spPr>
        <p:txBody>
          <a:bodyPr>
            <a:normAutofit/>
          </a:bodyPr>
          <a:lstStyle/>
          <a:p>
            <a:pPr algn="ctr"/>
            <a:r>
              <a:rPr lang="en-GB" sz="3200" dirty="0"/>
              <a:t>Key Requirements for Settled Status </a:t>
            </a:r>
          </a:p>
        </p:txBody>
      </p:sp>
      <p:sp>
        <p:nvSpPr>
          <p:cNvPr id="3" name="Subtitle 2">
            <a:extLst>
              <a:ext uri="{FF2B5EF4-FFF2-40B4-BE49-F238E27FC236}">
                <a16:creationId xmlns:a16="http://schemas.microsoft.com/office/drawing/2014/main" id="{E1E60AE7-A20C-4278-8BC0-986EBBD47238}"/>
              </a:ext>
            </a:extLst>
          </p:cNvPr>
          <p:cNvSpPr>
            <a:spLocks noGrp="1"/>
          </p:cNvSpPr>
          <p:nvPr>
            <p:ph type="subTitle" idx="1"/>
          </p:nvPr>
        </p:nvSpPr>
        <p:spPr>
          <a:xfrm>
            <a:off x="649045" y="1534602"/>
            <a:ext cx="10552356" cy="4059374"/>
          </a:xfrm>
        </p:spPr>
        <p:txBody>
          <a:bodyPr/>
          <a:lstStyle/>
          <a:p>
            <a:r>
              <a:rPr lang="en-GB" dirty="0"/>
              <a:t>• 5 years’ continuous residence in the UK </a:t>
            </a:r>
          </a:p>
          <a:p>
            <a:r>
              <a:rPr lang="en-GB" dirty="0"/>
              <a:t>• No ‘supervening event’ has occurred (Period of absence, deportation order, </a:t>
            </a:r>
          </a:p>
          <a:p>
            <a:r>
              <a:rPr lang="en-GB" dirty="0"/>
              <a:t>• Meet the eligibility and suitability requirements</a:t>
            </a:r>
          </a:p>
        </p:txBody>
      </p:sp>
    </p:spTree>
    <p:extLst>
      <p:ext uri="{BB962C8B-B14F-4D97-AF65-F5344CB8AC3E}">
        <p14:creationId xmlns:p14="http://schemas.microsoft.com/office/powerpoint/2010/main" val="2161360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363D-C071-4707-AF4E-E005B253042F}"/>
              </a:ext>
            </a:extLst>
          </p:cNvPr>
          <p:cNvSpPr>
            <a:spLocks noGrp="1"/>
          </p:cNvSpPr>
          <p:nvPr>
            <p:ph type="ctrTitle"/>
          </p:nvPr>
        </p:nvSpPr>
        <p:spPr>
          <a:xfrm>
            <a:off x="649044" y="753036"/>
            <a:ext cx="10552356" cy="789518"/>
          </a:xfrm>
        </p:spPr>
        <p:txBody>
          <a:bodyPr>
            <a:normAutofit/>
          </a:bodyPr>
          <a:lstStyle/>
          <a:p>
            <a:pPr algn="ctr"/>
            <a:r>
              <a:rPr lang="en-GB" sz="3200" dirty="0"/>
              <a:t>OVERVIEW OF EUSS APPLICATION PROCESS</a:t>
            </a:r>
          </a:p>
        </p:txBody>
      </p:sp>
      <p:sp>
        <p:nvSpPr>
          <p:cNvPr id="3" name="Subtitle 2">
            <a:extLst>
              <a:ext uri="{FF2B5EF4-FFF2-40B4-BE49-F238E27FC236}">
                <a16:creationId xmlns:a16="http://schemas.microsoft.com/office/drawing/2014/main" id="{8DFDAAA5-7675-4A3F-9967-04A3CF9DC78A}"/>
              </a:ext>
            </a:extLst>
          </p:cNvPr>
          <p:cNvSpPr>
            <a:spLocks noGrp="1"/>
          </p:cNvSpPr>
          <p:nvPr>
            <p:ph type="subTitle" idx="1"/>
          </p:nvPr>
        </p:nvSpPr>
        <p:spPr>
          <a:xfrm>
            <a:off x="649044" y="1256305"/>
            <a:ext cx="10552356" cy="4977517"/>
          </a:xfrm>
        </p:spPr>
        <p:txBody>
          <a:bodyPr>
            <a:normAutofit/>
          </a:bodyPr>
          <a:lstStyle/>
          <a:p>
            <a:r>
              <a:rPr lang="en-GB" dirty="0"/>
              <a:t>1. Identity/nationality checking -  For European citizens: • Valid passport or national identity card. For non-European family members: • Valid passport, valid biometric residence permit or biometric residence card issued under the EEA Regulations.</a:t>
            </a:r>
          </a:p>
          <a:p>
            <a:r>
              <a:rPr lang="en-GB" dirty="0"/>
              <a:t>2. Residence checking - Automatically confirmed by the Home Office by checking applicant’s HMRC and DWP records. The applicant will be able to upload documentary evidence</a:t>
            </a:r>
          </a:p>
        </p:txBody>
      </p:sp>
    </p:spTree>
    <p:extLst>
      <p:ext uri="{BB962C8B-B14F-4D97-AF65-F5344CB8AC3E}">
        <p14:creationId xmlns:p14="http://schemas.microsoft.com/office/powerpoint/2010/main" val="1697828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FFEA-4027-4E33-9015-0F9BC757027B}"/>
              </a:ext>
            </a:extLst>
          </p:cNvPr>
          <p:cNvSpPr>
            <a:spLocks noGrp="1"/>
          </p:cNvSpPr>
          <p:nvPr>
            <p:ph type="ctrTitle"/>
          </p:nvPr>
        </p:nvSpPr>
        <p:spPr>
          <a:xfrm>
            <a:off x="649044" y="753035"/>
            <a:ext cx="10552356" cy="1028057"/>
          </a:xfrm>
        </p:spPr>
        <p:txBody>
          <a:bodyPr>
            <a:normAutofit/>
          </a:bodyPr>
          <a:lstStyle/>
          <a:p>
            <a:pPr algn="ctr"/>
            <a:r>
              <a:rPr lang="en-GB" sz="3200" dirty="0"/>
              <a:t>OVERVIEW OF EUSS APPLICATION PROCESS - Continued</a:t>
            </a:r>
          </a:p>
        </p:txBody>
      </p:sp>
      <p:sp>
        <p:nvSpPr>
          <p:cNvPr id="3" name="Subtitle 2">
            <a:extLst>
              <a:ext uri="{FF2B5EF4-FFF2-40B4-BE49-F238E27FC236}">
                <a16:creationId xmlns:a16="http://schemas.microsoft.com/office/drawing/2014/main" id="{A73743B8-6784-477A-AB7D-2C80032E5512}"/>
              </a:ext>
            </a:extLst>
          </p:cNvPr>
          <p:cNvSpPr>
            <a:spLocks noGrp="1"/>
          </p:cNvSpPr>
          <p:nvPr>
            <p:ph type="subTitle" idx="1"/>
          </p:nvPr>
        </p:nvSpPr>
        <p:spPr>
          <a:xfrm>
            <a:off x="649045" y="2051437"/>
            <a:ext cx="10552356" cy="4053528"/>
          </a:xfrm>
        </p:spPr>
        <p:txBody>
          <a:bodyPr>
            <a:normAutofit/>
          </a:bodyPr>
          <a:lstStyle/>
          <a:p>
            <a:r>
              <a:rPr lang="en-GB" dirty="0"/>
              <a:t>3. Criminality checking - Applicants aged over 18 are required to disclose their criminal records and failure to do so may potentially trigger a refusal on grounds of deception. </a:t>
            </a:r>
          </a:p>
          <a:p>
            <a:r>
              <a:rPr lang="en-GB" dirty="0"/>
              <a:t>• All applications are subject to checks against the Police National Computer (PNC), the Warnings Index (WI) and overseas criminal records checks. </a:t>
            </a:r>
          </a:p>
          <a:p>
            <a:r>
              <a:rPr lang="en-GB" dirty="0"/>
              <a:t>• Some people with criminal records will be turned down for settled and </a:t>
            </a:r>
            <a:r>
              <a:rPr lang="en-GB" dirty="0" err="1"/>
              <a:t>presettled</a:t>
            </a:r>
            <a:r>
              <a:rPr lang="en-GB" dirty="0"/>
              <a:t> status as a result.</a:t>
            </a:r>
          </a:p>
          <a:p>
            <a:endParaRPr lang="en-GB" dirty="0"/>
          </a:p>
        </p:txBody>
      </p:sp>
    </p:spTree>
    <p:extLst>
      <p:ext uri="{BB962C8B-B14F-4D97-AF65-F5344CB8AC3E}">
        <p14:creationId xmlns:p14="http://schemas.microsoft.com/office/powerpoint/2010/main" val="4249857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A373-3C06-46FA-B176-6E09118BF522}"/>
              </a:ext>
            </a:extLst>
          </p:cNvPr>
          <p:cNvSpPr>
            <a:spLocks noGrp="1"/>
          </p:cNvSpPr>
          <p:nvPr>
            <p:ph type="ctrTitle"/>
          </p:nvPr>
        </p:nvSpPr>
        <p:spPr>
          <a:xfrm>
            <a:off x="649044" y="753036"/>
            <a:ext cx="10552356" cy="582784"/>
          </a:xfrm>
        </p:spPr>
        <p:txBody>
          <a:bodyPr>
            <a:normAutofit/>
          </a:bodyPr>
          <a:lstStyle/>
          <a:p>
            <a:pPr algn="ctr"/>
            <a:r>
              <a:rPr lang="en-GB" sz="3200" dirty="0"/>
              <a:t>PAPER APPLICATION FORM</a:t>
            </a:r>
          </a:p>
        </p:txBody>
      </p:sp>
      <p:sp>
        <p:nvSpPr>
          <p:cNvPr id="3" name="Subtitle 2">
            <a:extLst>
              <a:ext uri="{FF2B5EF4-FFF2-40B4-BE49-F238E27FC236}">
                <a16:creationId xmlns:a16="http://schemas.microsoft.com/office/drawing/2014/main" id="{279ABDAB-1304-4DC0-8491-5E0A23C18078}"/>
              </a:ext>
            </a:extLst>
          </p:cNvPr>
          <p:cNvSpPr>
            <a:spLocks noGrp="1"/>
          </p:cNvSpPr>
          <p:nvPr>
            <p:ph type="subTitle" idx="1"/>
          </p:nvPr>
        </p:nvSpPr>
        <p:spPr>
          <a:xfrm>
            <a:off x="649045" y="1518699"/>
            <a:ext cx="10552356" cy="4075277"/>
          </a:xfrm>
        </p:spPr>
        <p:txBody>
          <a:bodyPr/>
          <a:lstStyle/>
          <a:p>
            <a:r>
              <a:rPr lang="en-GB" dirty="0"/>
              <a:t>For EU, EEA and Swiss citizens and their non-EEA family members who do not have a valid ID/passport.</a:t>
            </a:r>
          </a:p>
          <a:p>
            <a:r>
              <a:rPr lang="en-GB" dirty="0"/>
              <a:t>• For non-EEA family members applying under: • Surinder Singh; • Derivative rights of residence; • Family members of dual citizens.</a:t>
            </a:r>
          </a:p>
        </p:txBody>
      </p:sp>
    </p:spTree>
    <p:extLst>
      <p:ext uri="{BB962C8B-B14F-4D97-AF65-F5344CB8AC3E}">
        <p14:creationId xmlns:p14="http://schemas.microsoft.com/office/powerpoint/2010/main" val="565404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576E2-AFA4-4C9A-A959-745D809CF380}"/>
              </a:ext>
            </a:extLst>
          </p:cNvPr>
          <p:cNvSpPr>
            <a:spLocks noGrp="1"/>
          </p:cNvSpPr>
          <p:nvPr>
            <p:ph type="ctrTitle"/>
          </p:nvPr>
        </p:nvSpPr>
        <p:spPr>
          <a:xfrm>
            <a:off x="649044" y="753035"/>
            <a:ext cx="10552356" cy="638443"/>
          </a:xfrm>
        </p:spPr>
        <p:txBody>
          <a:bodyPr>
            <a:normAutofit/>
          </a:bodyPr>
          <a:lstStyle/>
          <a:p>
            <a:pPr algn="ctr"/>
            <a:r>
              <a:rPr lang="en-GB" sz="3200" dirty="0"/>
              <a:t>PROCESSING TIMES</a:t>
            </a:r>
          </a:p>
        </p:txBody>
      </p:sp>
      <p:sp>
        <p:nvSpPr>
          <p:cNvPr id="3" name="Subtitle 2">
            <a:extLst>
              <a:ext uri="{FF2B5EF4-FFF2-40B4-BE49-F238E27FC236}">
                <a16:creationId xmlns:a16="http://schemas.microsoft.com/office/drawing/2014/main" id="{986A2ABE-1A21-4E54-8EBC-1E7C874E6B1F}"/>
              </a:ext>
            </a:extLst>
          </p:cNvPr>
          <p:cNvSpPr>
            <a:spLocks noGrp="1"/>
          </p:cNvSpPr>
          <p:nvPr>
            <p:ph type="subTitle" idx="1"/>
          </p:nvPr>
        </p:nvSpPr>
        <p:spPr>
          <a:xfrm>
            <a:off x="649045" y="1486894"/>
            <a:ext cx="10552356" cy="4107082"/>
          </a:xfrm>
        </p:spPr>
        <p:txBody>
          <a:bodyPr/>
          <a:lstStyle/>
          <a:p>
            <a:r>
              <a:rPr lang="en-GB" dirty="0"/>
              <a:t>Latest guidance: around 5 working days for straightforward applications but it can take up to 4-5 months. </a:t>
            </a:r>
          </a:p>
          <a:p>
            <a:r>
              <a:rPr lang="en-GB" dirty="0"/>
              <a:t>• Processing can take longer if: • Further information is requested; • Applicant is a minor and the application is not linked to an adult; • Paper application; • Criminal record; • non-EEA family member is applying based on a relationship they have not relied on in a previous application to the Home Office.</a:t>
            </a:r>
          </a:p>
        </p:txBody>
      </p:sp>
    </p:spTree>
    <p:extLst>
      <p:ext uri="{BB962C8B-B14F-4D97-AF65-F5344CB8AC3E}">
        <p14:creationId xmlns:p14="http://schemas.microsoft.com/office/powerpoint/2010/main" val="3730504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5C34-BDE6-4088-BB58-E4E2B3D36DD5}"/>
              </a:ext>
            </a:extLst>
          </p:cNvPr>
          <p:cNvSpPr>
            <a:spLocks noGrp="1"/>
          </p:cNvSpPr>
          <p:nvPr>
            <p:ph type="ctrTitle"/>
          </p:nvPr>
        </p:nvSpPr>
        <p:spPr>
          <a:xfrm>
            <a:off x="649044" y="753036"/>
            <a:ext cx="10552356" cy="582783"/>
          </a:xfrm>
        </p:spPr>
        <p:txBody>
          <a:bodyPr>
            <a:normAutofit/>
          </a:bodyPr>
          <a:lstStyle/>
          <a:p>
            <a:pPr algn="ctr"/>
            <a:r>
              <a:rPr lang="en-GB" sz="3200" dirty="0"/>
              <a:t>GETTING A DECISION</a:t>
            </a:r>
          </a:p>
        </p:txBody>
      </p:sp>
      <p:sp>
        <p:nvSpPr>
          <p:cNvPr id="3" name="Subtitle 2">
            <a:extLst>
              <a:ext uri="{FF2B5EF4-FFF2-40B4-BE49-F238E27FC236}">
                <a16:creationId xmlns:a16="http://schemas.microsoft.com/office/drawing/2014/main" id="{878F0EAD-AF92-40CC-BD20-3C677E79A312}"/>
              </a:ext>
            </a:extLst>
          </p:cNvPr>
          <p:cNvSpPr>
            <a:spLocks noGrp="1"/>
          </p:cNvSpPr>
          <p:nvPr>
            <p:ph type="subTitle" idx="1"/>
          </p:nvPr>
        </p:nvSpPr>
        <p:spPr>
          <a:xfrm>
            <a:off x="649045" y="1407381"/>
            <a:ext cx="10552356" cy="4186595"/>
          </a:xfrm>
        </p:spPr>
        <p:txBody>
          <a:bodyPr>
            <a:normAutofit lnSpcReduction="10000"/>
          </a:bodyPr>
          <a:lstStyle/>
          <a:p>
            <a:r>
              <a:rPr lang="en-GB" dirty="0"/>
              <a:t>Application approved </a:t>
            </a:r>
          </a:p>
          <a:p>
            <a:r>
              <a:rPr lang="en-GB" dirty="0"/>
              <a:t>• View and prove rights online – digital system</a:t>
            </a:r>
          </a:p>
          <a:p>
            <a:r>
              <a:rPr lang="en-GB" dirty="0"/>
              <a:t>Make sure the person has received the </a:t>
            </a:r>
            <a:r>
              <a:rPr lang="en-GB" i="1" u="sng" dirty="0"/>
              <a:t>correct status </a:t>
            </a:r>
          </a:p>
          <a:p>
            <a:r>
              <a:rPr lang="en-GB" dirty="0"/>
              <a:t>• Important to update details (UK address; email; phone; ID/Passport; name change) </a:t>
            </a:r>
          </a:p>
          <a:p>
            <a:r>
              <a:rPr lang="en-GB" dirty="0"/>
              <a:t>• Application refused • Remedies: • Appeal (only for those applicants who made an application on or after 11pm on 31/01/2020) • Administrative review • Submit a fresh application</a:t>
            </a:r>
          </a:p>
        </p:txBody>
      </p:sp>
    </p:spTree>
    <p:extLst>
      <p:ext uri="{BB962C8B-B14F-4D97-AF65-F5344CB8AC3E}">
        <p14:creationId xmlns:p14="http://schemas.microsoft.com/office/powerpoint/2010/main" val="1955435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DC7E0-EDA0-42B1-8D26-6142647F09A7}"/>
              </a:ext>
            </a:extLst>
          </p:cNvPr>
          <p:cNvSpPr>
            <a:spLocks noGrp="1"/>
          </p:cNvSpPr>
          <p:nvPr>
            <p:ph type="ctrTitle"/>
          </p:nvPr>
        </p:nvSpPr>
        <p:spPr>
          <a:xfrm>
            <a:off x="649044" y="753036"/>
            <a:ext cx="10552356" cy="638442"/>
          </a:xfrm>
        </p:spPr>
        <p:txBody>
          <a:bodyPr>
            <a:normAutofit/>
          </a:bodyPr>
          <a:lstStyle/>
          <a:p>
            <a:pPr algn="ctr"/>
            <a:r>
              <a:rPr lang="en-GB" sz="3200" dirty="0"/>
              <a:t>LOSING STATUS</a:t>
            </a:r>
          </a:p>
        </p:txBody>
      </p:sp>
      <p:sp>
        <p:nvSpPr>
          <p:cNvPr id="3" name="Subtitle 2">
            <a:extLst>
              <a:ext uri="{FF2B5EF4-FFF2-40B4-BE49-F238E27FC236}">
                <a16:creationId xmlns:a16="http://schemas.microsoft.com/office/drawing/2014/main" id="{103BBED0-B872-4734-A8A6-E5EACB25B4F6}"/>
              </a:ext>
            </a:extLst>
          </p:cNvPr>
          <p:cNvSpPr>
            <a:spLocks noGrp="1"/>
          </p:cNvSpPr>
          <p:nvPr>
            <p:ph type="subTitle" idx="1"/>
          </p:nvPr>
        </p:nvSpPr>
        <p:spPr>
          <a:xfrm>
            <a:off x="649045" y="1335819"/>
            <a:ext cx="10552356" cy="4258157"/>
          </a:xfrm>
        </p:spPr>
        <p:txBody>
          <a:bodyPr>
            <a:normAutofit fontScale="92500" lnSpcReduction="10000"/>
          </a:bodyPr>
          <a:lstStyle/>
          <a:p>
            <a:r>
              <a:rPr lang="en-GB" dirty="0"/>
              <a:t>Settled Status: </a:t>
            </a:r>
          </a:p>
          <a:p>
            <a:r>
              <a:rPr lang="en-GB" dirty="0"/>
              <a:t>• Absence &gt; 5 consecutive years (4 consecutive years for Swiss citizens). </a:t>
            </a:r>
          </a:p>
          <a:p>
            <a:r>
              <a:rPr lang="en-GB" dirty="0"/>
              <a:t>• Subsequent criminal offending </a:t>
            </a:r>
          </a:p>
          <a:p>
            <a:r>
              <a:rPr lang="en-GB" dirty="0"/>
              <a:t>Pre-Settled Status: </a:t>
            </a:r>
          </a:p>
          <a:p>
            <a:r>
              <a:rPr lang="en-GB" dirty="0"/>
              <a:t>• Absence &gt; 2 consecutive years </a:t>
            </a:r>
          </a:p>
          <a:p>
            <a:r>
              <a:rPr lang="en-GB" dirty="0"/>
              <a:t>• Be careful about the 6 months absence in each 12 month period (of the 5 years continuous residence)</a:t>
            </a:r>
          </a:p>
          <a:p>
            <a:r>
              <a:rPr lang="en-GB" dirty="0"/>
              <a:t>• If not converted into settled Status BY DEADLINE</a:t>
            </a:r>
          </a:p>
        </p:txBody>
      </p:sp>
    </p:spTree>
    <p:extLst>
      <p:ext uri="{BB962C8B-B14F-4D97-AF65-F5344CB8AC3E}">
        <p14:creationId xmlns:p14="http://schemas.microsoft.com/office/powerpoint/2010/main" val="33276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42ABC-DB22-43D8-B0E8-54E0B47A74FF}"/>
              </a:ext>
            </a:extLst>
          </p:cNvPr>
          <p:cNvSpPr>
            <a:spLocks noGrp="1"/>
          </p:cNvSpPr>
          <p:nvPr>
            <p:ph type="title"/>
          </p:nvPr>
        </p:nvSpPr>
        <p:spPr/>
        <p:txBody>
          <a:bodyPr/>
          <a:lstStyle/>
          <a:p>
            <a:pPr algn="ctr"/>
            <a:r>
              <a:rPr lang="en-GB" dirty="0"/>
              <a:t>COMPLEX CASES</a:t>
            </a:r>
          </a:p>
        </p:txBody>
      </p:sp>
    </p:spTree>
    <p:extLst>
      <p:ext uri="{BB962C8B-B14F-4D97-AF65-F5344CB8AC3E}">
        <p14:creationId xmlns:p14="http://schemas.microsoft.com/office/powerpoint/2010/main" val="3827559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7318-740B-4187-B63D-C535C077A12E}"/>
              </a:ext>
            </a:extLst>
          </p:cNvPr>
          <p:cNvSpPr>
            <a:spLocks noGrp="1"/>
          </p:cNvSpPr>
          <p:nvPr>
            <p:ph type="ctrTitle"/>
          </p:nvPr>
        </p:nvSpPr>
        <p:spPr>
          <a:xfrm>
            <a:off x="649044" y="753035"/>
            <a:ext cx="10552356" cy="590735"/>
          </a:xfrm>
        </p:spPr>
        <p:txBody>
          <a:bodyPr>
            <a:normAutofit/>
          </a:bodyPr>
          <a:lstStyle/>
          <a:p>
            <a:pPr algn="ctr"/>
            <a:r>
              <a:rPr lang="en-GB" sz="3200" dirty="0"/>
              <a:t>COMPLEX CASES</a:t>
            </a:r>
          </a:p>
        </p:txBody>
      </p:sp>
      <p:sp>
        <p:nvSpPr>
          <p:cNvPr id="3" name="Subtitle 2">
            <a:extLst>
              <a:ext uri="{FF2B5EF4-FFF2-40B4-BE49-F238E27FC236}">
                <a16:creationId xmlns:a16="http://schemas.microsoft.com/office/drawing/2014/main" id="{7155A7E7-8B6D-465F-B0CC-DED756BC33F2}"/>
              </a:ext>
            </a:extLst>
          </p:cNvPr>
          <p:cNvSpPr>
            <a:spLocks noGrp="1"/>
          </p:cNvSpPr>
          <p:nvPr>
            <p:ph type="subTitle" idx="1"/>
          </p:nvPr>
        </p:nvSpPr>
        <p:spPr>
          <a:xfrm>
            <a:off x="649045" y="1343771"/>
            <a:ext cx="10552356" cy="4250206"/>
          </a:xfrm>
        </p:spPr>
        <p:txBody>
          <a:bodyPr>
            <a:normAutofit lnSpcReduction="10000"/>
          </a:bodyPr>
          <a:lstStyle/>
          <a:p>
            <a:r>
              <a:rPr lang="en-GB" dirty="0"/>
              <a:t>Applications under the EUSS are arguably much easier than other immigration applications. However, some applicants may face problems, including: </a:t>
            </a:r>
          </a:p>
          <a:p>
            <a:r>
              <a:rPr lang="en-GB" dirty="0"/>
              <a:t>• Those who do not have valid identity documents; </a:t>
            </a:r>
          </a:p>
          <a:p>
            <a:r>
              <a:rPr lang="en-GB" dirty="0"/>
              <a:t>• Those who do not have evidence of residence and whose residence cannot be verified by HMRC/DWP; </a:t>
            </a:r>
          </a:p>
          <a:p>
            <a:r>
              <a:rPr lang="en-GB" dirty="0"/>
              <a:t>• Those who lack mental capacity; or; </a:t>
            </a:r>
          </a:p>
          <a:p>
            <a:r>
              <a:rPr lang="en-GB" dirty="0"/>
              <a:t>• Those who have no access to internet, or struggle to use technology and computers.</a:t>
            </a:r>
          </a:p>
        </p:txBody>
      </p:sp>
    </p:spTree>
    <p:extLst>
      <p:ext uri="{BB962C8B-B14F-4D97-AF65-F5344CB8AC3E}">
        <p14:creationId xmlns:p14="http://schemas.microsoft.com/office/powerpoint/2010/main" val="2064476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914C-48F5-4B5F-9849-F235F7A7A65D}"/>
              </a:ext>
            </a:extLst>
          </p:cNvPr>
          <p:cNvSpPr>
            <a:spLocks noGrp="1"/>
          </p:cNvSpPr>
          <p:nvPr>
            <p:ph type="ctrTitle"/>
          </p:nvPr>
        </p:nvSpPr>
        <p:spPr>
          <a:xfrm>
            <a:off x="649044" y="753035"/>
            <a:ext cx="10552356" cy="574833"/>
          </a:xfrm>
        </p:spPr>
        <p:txBody>
          <a:bodyPr>
            <a:normAutofit/>
          </a:bodyPr>
          <a:lstStyle/>
          <a:p>
            <a:pPr algn="ctr"/>
            <a:r>
              <a:rPr lang="en-GB" sz="3200" dirty="0"/>
              <a:t>COMPLEX CASES</a:t>
            </a:r>
          </a:p>
        </p:txBody>
      </p:sp>
      <p:sp>
        <p:nvSpPr>
          <p:cNvPr id="3" name="Subtitle 2">
            <a:extLst>
              <a:ext uri="{FF2B5EF4-FFF2-40B4-BE49-F238E27FC236}">
                <a16:creationId xmlns:a16="http://schemas.microsoft.com/office/drawing/2014/main" id="{033B60BF-CBA6-4FCD-84E1-5A87CCA9E8F6}"/>
              </a:ext>
            </a:extLst>
          </p:cNvPr>
          <p:cNvSpPr>
            <a:spLocks noGrp="1"/>
          </p:cNvSpPr>
          <p:nvPr>
            <p:ph type="subTitle" idx="1"/>
          </p:nvPr>
        </p:nvSpPr>
        <p:spPr>
          <a:xfrm>
            <a:off x="649045" y="1327868"/>
            <a:ext cx="10552356" cy="4266108"/>
          </a:xfrm>
        </p:spPr>
        <p:txBody>
          <a:bodyPr/>
          <a:lstStyle/>
          <a:p>
            <a:r>
              <a:rPr lang="en-GB" dirty="0"/>
              <a:t>We can expect homeless citizens, the elderly, children in care, victims of trafficking, victims of domestic abuse and some people with disabilities, children in care &amp; care leavers to face some of these issues. </a:t>
            </a:r>
          </a:p>
          <a:p>
            <a:r>
              <a:rPr lang="en-GB" dirty="0"/>
              <a:t>• Other applicants may also face problems because they have complex cases, including: </a:t>
            </a:r>
          </a:p>
          <a:p>
            <a:r>
              <a:rPr lang="en-GB" dirty="0"/>
              <a:t>• Those who have criminal records;</a:t>
            </a:r>
          </a:p>
        </p:txBody>
      </p:sp>
    </p:spTree>
    <p:extLst>
      <p:ext uri="{BB962C8B-B14F-4D97-AF65-F5344CB8AC3E}">
        <p14:creationId xmlns:p14="http://schemas.microsoft.com/office/powerpoint/2010/main" val="1291477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FBA5-536E-421F-AE2B-2492B6F423F3}"/>
              </a:ext>
            </a:extLst>
          </p:cNvPr>
          <p:cNvSpPr>
            <a:spLocks noGrp="1"/>
          </p:cNvSpPr>
          <p:nvPr>
            <p:ph type="title"/>
          </p:nvPr>
        </p:nvSpPr>
        <p:spPr/>
        <p:txBody>
          <a:bodyPr/>
          <a:lstStyle/>
          <a:p>
            <a:pPr algn="ctr"/>
            <a:r>
              <a:rPr lang="en-GB" dirty="0"/>
              <a:t>COMMON COMPLEX CASES</a:t>
            </a:r>
          </a:p>
        </p:txBody>
      </p:sp>
    </p:spTree>
    <p:extLst>
      <p:ext uri="{BB962C8B-B14F-4D97-AF65-F5344CB8AC3E}">
        <p14:creationId xmlns:p14="http://schemas.microsoft.com/office/powerpoint/2010/main" val="2226072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2209-1562-485C-AC7D-781E9F266614}"/>
              </a:ext>
            </a:extLst>
          </p:cNvPr>
          <p:cNvSpPr>
            <a:spLocks noGrp="1"/>
          </p:cNvSpPr>
          <p:nvPr>
            <p:ph type="ctrTitle"/>
          </p:nvPr>
        </p:nvSpPr>
        <p:spPr>
          <a:xfrm>
            <a:off x="649044" y="753036"/>
            <a:ext cx="10552356" cy="623004"/>
          </a:xfrm>
        </p:spPr>
        <p:txBody>
          <a:bodyPr>
            <a:normAutofit/>
          </a:bodyPr>
          <a:lstStyle/>
          <a:p>
            <a:pPr algn="ctr"/>
            <a:r>
              <a:rPr lang="en-GB" sz="3200" dirty="0"/>
              <a:t>COMMON COMPLEX CASES</a:t>
            </a:r>
          </a:p>
        </p:txBody>
      </p:sp>
      <p:sp>
        <p:nvSpPr>
          <p:cNvPr id="3" name="Subtitle 2">
            <a:extLst>
              <a:ext uri="{FF2B5EF4-FFF2-40B4-BE49-F238E27FC236}">
                <a16:creationId xmlns:a16="http://schemas.microsoft.com/office/drawing/2014/main" id="{92947548-72D7-4A1A-A7BF-AAFCFF4A7F9E}"/>
              </a:ext>
            </a:extLst>
          </p:cNvPr>
          <p:cNvSpPr>
            <a:spLocks noGrp="1"/>
          </p:cNvSpPr>
          <p:nvPr>
            <p:ph type="subTitle" idx="1"/>
          </p:nvPr>
        </p:nvSpPr>
        <p:spPr>
          <a:xfrm>
            <a:off x="649045" y="1313895"/>
            <a:ext cx="10552356" cy="4280081"/>
          </a:xfrm>
        </p:spPr>
        <p:txBody>
          <a:bodyPr>
            <a:normAutofit lnSpcReduction="10000"/>
          </a:bodyPr>
          <a:lstStyle/>
          <a:p>
            <a:r>
              <a:rPr lang="en-GB" dirty="0"/>
              <a:t>LACK OF VALID ID</a:t>
            </a:r>
          </a:p>
          <a:p>
            <a:r>
              <a:rPr lang="en-GB" dirty="0"/>
              <a:t>The Home Office accepts that there may be cases where an applicant is unable to obtain an ID due to: </a:t>
            </a:r>
          </a:p>
          <a:p>
            <a:r>
              <a:rPr lang="en-GB" dirty="0" err="1"/>
              <a:t>Øcircumstances</a:t>
            </a:r>
            <a:r>
              <a:rPr lang="en-GB" dirty="0"/>
              <a:t> beyond their control or; </a:t>
            </a:r>
          </a:p>
          <a:p>
            <a:r>
              <a:rPr lang="en-GB" dirty="0"/>
              <a:t>Ø other compelling practical or compassionate reasons. In such cases, they must apply using a paper application form and alternative evidence of identity. We need to justify that need to the Home Office so first step is to try to get ID/ Passport prior to go through this route. </a:t>
            </a:r>
          </a:p>
        </p:txBody>
      </p:sp>
    </p:spTree>
    <p:extLst>
      <p:ext uri="{BB962C8B-B14F-4D97-AF65-F5344CB8AC3E}">
        <p14:creationId xmlns:p14="http://schemas.microsoft.com/office/powerpoint/2010/main" val="501528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0310-13B7-4BD8-9BF5-C4BB7B4F9C2B}"/>
              </a:ext>
            </a:extLst>
          </p:cNvPr>
          <p:cNvSpPr>
            <a:spLocks noGrp="1"/>
          </p:cNvSpPr>
          <p:nvPr>
            <p:ph type="ctrTitle"/>
          </p:nvPr>
        </p:nvSpPr>
        <p:spPr>
          <a:xfrm>
            <a:off x="649044" y="753036"/>
            <a:ext cx="10552356" cy="614126"/>
          </a:xfrm>
        </p:spPr>
        <p:txBody>
          <a:bodyPr>
            <a:normAutofit/>
          </a:bodyPr>
          <a:lstStyle/>
          <a:p>
            <a:pPr algn="ctr"/>
            <a:r>
              <a:rPr lang="en-GB" sz="3200" dirty="0"/>
              <a:t>COMMON COMPLEX CASES</a:t>
            </a:r>
          </a:p>
        </p:txBody>
      </p:sp>
      <p:sp>
        <p:nvSpPr>
          <p:cNvPr id="3" name="Subtitle 2">
            <a:extLst>
              <a:ext uri="{FF2B5EF4-FFF2-40B4-BE49-F238E27FC236}">
                <a16:creationId xmlns:a16="http://schemas.microsoft.com/office/drawing/2014/main" id="{D2564A5B-210F-4B7D-8CEB-F07A0C1A08C0}"/>
              </a:ext>
            </a:extLst>
          </p:cNvPr>
          <p:cNvSpPr>
            <a:spLocks noGrp="1"/>
          </p:cNvSpPr>
          <p:nvPr>
            <p:ph type="subTitle" idx="1"/>
          </p:nvPr>
        </p:nvSpPr>
        <p:spPr>
          <a:xfrm>
            <a:off x="649045" y="1367162"/>
            <a:ext cx="10552356" cy="4226814"/>
          </a:xfrm>
        </p:spPr>
        <p:txBody>
          <a:bodyPr>
            <a:normAutofit fontScale="92500"/>
          </a:bodyPr>
          <a:lstStyle/>
          <a:p>
            <a:r>
              <a:rPr lang="en-GB" dirty="0"/>
              <a:t>LACK OF RESIDENCE EVIDENCE </a:t>
            </a:r>
          </a:p>
          <a:p>
            <a:r>
              <a:rPr lang="en-GB" dirty="0"/>
              <a:t>Automated checks: </a:t>
            </a:r>
          </a:p>
          <a:p>
            <a:r>
              <a:rPr lang="en-GB" dirty="0"/>
              <a:t>• The way in which the Home Office checks whether an applicant has been in the UK is through their national insurance number record. </a:t>
            </a:r>
          </a:p>
          <a:p>
            <a:r>
              <a:rPr lang="en-GB" dirty="0"/>
              <a:t>• If the automated checks with HMRC/DWP database do not demonstrate the applicant’s residence, they can upload evidence. </a:t>
            </a:r>
          </a:p>
          <a:p>
            <a:r>
              <a:rPr lang="en-GB" dirty="0"/>
              <a:t>• An application under the EUSS cannot be refused solely on the basis of this automated check. </a:t>
            </a:r>
          </a:p>
        </p:txBody>
      </p:sp>
    </p:spTree>
    <p:extLst>
      <p:ext uri="{BB962C8B-B14F-4D97-AF65-F5344CB8AC3E}">
        <p14:creationId xmlns:p14="http://schemas.microsoft.com/office/powerpoint/2010/main" val="2778895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2D1B-2B70-4040-910F-EC175411B7B2}"/>
              </a:ext>
            </a:extLst>
          </p:cNvPr>
          <p:cNvSpPr>
            <a:spLocks noGrp="1"/>
          </p:cNvSpPr>
          <p:nvPr>
            <p:ph type="ctrTitle"/>
          </p:nvPr>
        </p:nvSpPr>
        <p:spPr>
          <a:xfrm>
            <a:off x="649044" y="753036"/>
            <a:ext cx="10552356" cy="605248"/>
          </a:xfrm>
        </p:spPr>
        <p:txBody>
          <a:bodyPr>
            <a:normAutofit/>
          </a:bodyPr>
          <a:lstStyle/>
          <a:p>
            <a:pPr algn="ctr"/>
            <a:r>
              <a:rPr lang="en-GB" sz="3200" dirty="0"/>
              <a:t>IMPORTANCE OF SETTLED STATUS</a:t>
            </a:r>
          </a:p>
        </p:txBody>
      </p:sp>
      <p:sp>
        <p:nvSpPr>
          <p:cNvPr id="3" name="Subtitle 2">
            <a:extLst>
              <a:ext uri="{FF2B5EF4-FFF2-40B4-BE49-F238E27FC236}">
                <a16:creationId xmlns:a16="http://schemas.microsoft.com/office/drawing/2014/main" id="{72D8584F-1F2A-45D9-A9A8-C6BF93EB61FB}"/>
              </a:ext>
            </a:extLst>
          </p:cNvPr>
          <p:cNvSpPr>
            <a:spLocks noGrp="1"/>
          </p:cNvSpPr>
          <p:nvPr>
            <p:ph type="subTitle" idx="1"/>
          </p:nvPr>
        </p:nvSpPr>
        <p:spPr>
          <a:xfrm>
            <a:off x="649045" y="1482571"/>
            <a:ext cx="10552356" cy="4111405"/>
          </a:xfrm>
        </p:spPr>
        <p:txBody>
          <a:bodyPr/>
          <a:lstStyle/>
          <a:p>
            <a:r>
              <a:rPr lang="en-GB" dirty="0"/>
              <a:t>Importance of Settled Status: </a:t>
            </a:r>
          </a:p>
          <a:p>
            <a:r>
              <a:rPr lang="en-GB" dirty="0"/>
              <a:t>• Even if it is impossible to obtain evidence of 5 years continuous residence: do NOT advise the applicant to accept/apply for pre-settled status instead! </a:t>
            </a:r>
          </a:p>
          <a:p>
            <a:r>
              <a:rPr lang="en-GB" dirty="0"/>
              <a:t>• Settled status is a more secure immigration status which may allow the applicant to have easier access to benefits and public services which can be life changing.</a:t>
            </a:r>
          </a:p>
        </p:txBody>
      </p:sp>
    </p:spTree>
    <p:extLst>
      <p:ext uri="{BB962C8B-B14F-4D97-AF65-F5344CB8AC3E}">
        <p14:creationId xmlns:p14="http://schemas.microsoft.com/office/powerpoint/2010/main" val="2086532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C2AC-1FCF-46C8-AE5B-F2B4D044A668}"/>
              </a:ext>
            </a:extLst>
          </p:cNvPr>
          <p:cNvSpPr>
            <a:spLocks noGrp="1"/>
          </p:cNvSpPr>
          <p:nvPr>
            <p:ph type="ctrTitle"/>
          </p:nvPr>
        </p:nvSpPr>
        <p:spPr>
          <a:xfrm>
            <a:off x="649044" y="753036"/>
            <a:ext cx="10552356" cy="605248"/>
          </a:xfrm>
        </p:spPr>
        <p:txBody>
          <a:bodyPr>
            <a:normAutofit/>
          </a:bodyPr>
          <a:lstStyle/>
          <a:p>
            <a:pPr algn="ctr"/>
            <a:r>
              <a:rPr lang="en-GB" sz="3200" dirty="0"/>
              <a:t>STEPS TO OBTAIN EVIDENCE</a:t>
            </a:r>
          </a:p>
        </p:txBody>
      </p:sp>
      <p:sp>
        <p:nvSpPr>
          <p:cNvPr id="3" name="Subtitle 2">
            <a:extLst>
              <a:ext uri="{FF2B5EF4-FFF2-40B4-BE49-F238E27FC236}">
                <a16:creationId xmlns:a16="http://schemas.microsoft.com/office/drawing/2014/main" id="{212725E2-A2A5-4BA5-A624-B5A0B4402040}"/>
              </a:ext>
            </a:extLst>
          </p:cNvPr>
          <p:cNvSpPr>
            <a:spLocks noGrp="1"/>
          </p:cNvSpPr>
          <p:nvPr>
            <p:ph type="subTitle" idx="1"/>
          </p:nvPr>
        </p:nvSpPr>
        <p:spPr>
          <a:xfrm>
            <a:off x="649045" y="1358285"/>
            <a:ext cx="10552356" cy="4235692"/>
          </a:xfrm>
        </p:spPr>
        <p:txBody>
          <a:bodyPr/>
          <a:lstStyle/>
          <a:p>
            <a:r>
              <a:rPr lang="en-GB" dirty="0"/>
              <a:t>• Bank statements; </a:t>
            </a:r>
          </a:p>
          <a:p>
            <a:r>
              <a:rPr lang="en-GB" dirty="0"/>
              <a:t>• GP/medical records; </a:t>
            </a:r>
          </a:p>
          <a:p>
            <a:r>
              <a:rPr lang="en-GB" dirty="0"/>
              <a:t>• Letters of support from supporting organisations; </a:t>
            </a:r>
          </a:p>
          <a:p>
            <a:r>
              <a:rPr lang="en-GB" dirty="0"/>
              <a:t>• Letter of support from social services; </a:t>
            </a:r>
          </a:p>
          <a:p>
            <a:r>
              <a:rPr lang="en-GB" dirty="0"/>
              <a:t>• CHAIN records (for homeless applicants); </a:t>
            </a:r>
          </a:p>
          <a:p>
            <a:r>
              <a:rPr lang="en-GB" dirty="0"/>
              <a:t>• HMRC/DWP records; when the applicant has worked/received benefits but not in the past 7 years.</a:t>
            </a:r>
          </a:p>
        </p:txBody>
      </p:sp>
    </p:spTree>
    <p:extLst>
      <p:ext uri="{BB962C8B-B14F-4D97-AF65-F5344CB8AC3E}">
        <p14:creationId xmlns:p14="http://schemas.microsoft.com/office/powerpoint/2010/main" val="3681965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0B07-21C6-46D7-911F-662770ECC26B}"/>
              </a:ext>
            </a:extLst>
          </p:cNvPr>
          <p:cNvSpPr>
            <a:spLocks noGrp="1"/>
          </p:cNvSpPr>
          <p:nvPr>
            <p:ph type="ctrTitle"/>
          </p:nvPr>
        </p:nvSpPr>
        <p:spPr>
          <a:xfrm>
            <a:off x="649044" y="753036"/>
            <a:ext cx="10552356" cy="605248"/>
          </a:xfrm>
        </p:spPr>
        <p:txBody>
          <a:bodyPr>
            <a:normAutofit/>
          </a:bodyPr>
          <a:lstStyle/>
          <a:p>
            <a:pPr algn="ctr"/>
            <a:r>
              <a:rPr lang="en-GB" sz="3200" dirty="0"/>
              <a:t>DIGITAL INCLUSION</a:t>
            </a:r>
          </a:p>
        </p:txBody>
      </p:sp>
      <p:sp>
        <p:nvSpPr>
          <p:cNvPr id="3" name="Subtitle 2">
            <a:extLst>
              <a:ext uri="{FF2B5EF4-FFF2-40B4-BE49-F238E27FC236}">
                <a16:creationId xmlns:a16="http://schemas.microsoft.com/office/drawing/2014/main" id="{9F3FD832-7FF2-4CB1-834D-BBA7AE0F3959}"/>
              </a:ext>
            </a:extLst>
          </p:cNvPr>
          <p:cNvSpPr>
            <a:spLocks noGrp="1"/>
          </p:cNvSpPr>
          <p:nvPr>
            <p:ph type="subTitle" idx="1"/>
          </p:nvPr>
        </p:nvSpPr>
        <p:spPr>
          <a:xfrm>
            <a:off x="649045" y="1358284"/>
            <a:ext cx="10552356" cy="4235692"/>
          </a:xfrm>
        </p:spPr>
        <p:txBody>
          <a:bodyPr/>
          <a:lstStyle/>
          <a:p>
            <a:r>
              <a:rPr lang="en-GB" dirty="0"/>
              <a:t>Vulnerable applicants may struggle with: </a:t>
            </a:r>
          </a:p>
          <a:p>
            <a:r>
              <a:rPr lang="en-GB" dirty="0"/>
              <a:t>• Accessing online applications or resources to scan documents; </a:t>
            </a:r>
          </a:p>
          <a:p>
            <a:r>
              <a:rPr lang="en-GB" dirty="0"/>
              <a:t>• Completing applications online; </a:t>
            </a:r>
          </a:p>
          <a:p>
            <a:r>
              <a:rPr lang="en-GB" dirty="0"/>
              <a:t>• Setting up and maintaining an email address, and; </a:t>
            </a:r>
          </a:p>
          <a:p>
            <a:r>
              <a:rPr lang="en-GB" dirty="0"/>
              <a:t>• Understanding how to use the online service to access their digital status under the EUSS. </a:t>
            </a:r>
          </a:p>
        </p:txBody>
      </p:sp>
    </p:spTree>
    <p:extLst>
      <p:ext uri="{BB962C8B-B14F-4D97-AF65-F5344CB8AC3E}">
        <p14:creationId xmlns:p14="http://schemas.microsoft.com/office/powerpoint/2010/main" val="1484524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2F0E-FF91-4FDD-9465-4764E7BEE8C8}"/>
              </a:ext>
            </a:extLst>
          </p:cNvPr>
          <p:cNvSpPr>
            <a:spLocks noGrp="1"/>
          </p:cNvSpPr>
          <p:nvPr>
            <p:ph type="ctrTitle"/>
          </p:nvPr>
        </p:nvSpPr>
        <p:spPr>
          <a:xfrm>
            <a:off x="649044" y="753036"/>
            <a:ext cx="10552356" cy="596370"/>
          </a:xfrm>
        </p:spPr>
        <p:txBody>
          <a:bodyPr>
            <a:normAutofit/>
          </a:bodyPr>
          <a:lstStyle/>
          <a:p>
            <a:pPr algn="ctr"/>
            <a:r>
              <a:rPr lang="en-GB" sz="3200" dirty="0"/>
              <a:t>DIGITAL INCLUSION</a:t>
            </a:r>
          </a:p>
        </p:txBody>
      </p:sp>
      <p:sp>
        <p:nvSpPr>
          <p:cNvPr id="3" name="Subtitle 2">
            <a:extLst>
              <a:ext uri="{FF2B5EF4-FFF2-40B4-BE49-F238E27FC236}">
                <a16:creationId xmlns:a16="http://schemas.microsoft.com/office/drawing/2014/main" id="{79CA2ECC-A4F8-4010-9BB5-5D7E225D56C0}"/>
              </a:ext>
            </a:extLst>
          </p:cNvPr>
          <p:cNvSpPr>
            <a:spLocks noGrp="1"/>
          </p:cNvSpPr>
          <p:nvPr>
            <p:ph type="subTitle" idx="1"/>
          </p:nvPr>
        </p:nvSpPr>
        <p:spPr>
          <a:xfrm>
            <a:off x="649045" y="1411550"/>
            <a:ext cx="10552356" cy="4385567"/>
          </a:xfrm>
        </p:spPr>
        <p:txBody>
          <a:bodyPr>
            <a:normAutofit fontScale="77500" lnSpcReduction="20000"/>
          </a:bodyPr>
          <a:lstStyle/>
          <a:p>
            <a:r>
              <a:rPr lang="en-GB" dirty="0"/>
              <a:t>If you are helping a vulnerable applicant, we suggest that you help them with: </a:t>
            </a:r>
          </a:p>
          <a:p>
            <a:r>
              <a:rPr lang="en-GB" dirty="0"/>
              <a:t>• Setting up an email account (Keep a copy of email and password with consent – Give them a laminated copy and train them to IT Skills); • Refer to UK Butterflies advisers to Scan their passport/ID and complete the online EUSS application; • Give them a phone as it is a requirement for the application. Also on the laminated copy you will give them, add the ID number they used to apply; their UAN (REF) Number; phone number they used; their security questions and answers (keep a copy) and if Pre EUSS, Date they need to apply for EUSS. </a:t>
            </a:r>
          </a:p>
          <a:p>
            <a:r>
              <a:rPr lang="en-GB" dirty="0"/>
              <a:t>• Advising them that the EUSS is a digital system; • Explaining how to use the ‘View and Prove’ online service; • Informing them that they will have to keep their status updated. EMPOWERMENT IS KEY – because in 5-10 years time, you may not be around to assist them. </a:t>
            </a:r>
          </a:p>
        </p:txBody>
      </p:sp>
    </p:spTree>
    <p:extLst>
      <p:ext uri="{BB962C8B-B14F-4D97-AF65-F5344CB8AC3E}">
        <p14:creationId xmlns:p14="http://schemas.microsoft.com/office/powerpoint/2010/main" val="542615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8001-4553-4FF3-9901-F097EC503053}"/>
              </a:ext>
            </a:extLst>
          </p:cNvPr>
          <p:cNvSpPr>
            <a:spLocks noGrp="1"/>
          </p:cNvSpPr>
          <p:nvPr>
            <p:ph type="ctrTitle"/>
          </p:nvPr>
        </p:nvSpPr>
        <p:spPr>
          <a:xfrm>
            <a:off x="649044" y="753036"/>
            <a:ext cx="10552356" cy="676270"/>
          </a:xfrm>
        </p:spPr>
        <p:txBody>
          <a:bodyPr>
            <a:normAutofit/>
          </a:bodyPr>
          <a:lstStyle/>
          <a:p>
            <a:pPr algn="ctr"/>
            <a:r>
              <a:rPr lang="en-GB" sz="3200" dirty="0"/>
              <a:t>SUITABILITY &amp; CRIMINALITY </a:t>
            </a:r>
          </a:p>
        </p:txBody>
      </p:sp>
      <p:sp>
        <p:nvSpPr>
          <p:cNvPr id="3" name="Subtitle 2">
            <a:extLst>
              <a:ext uri="{FF2B5EF4-FFF2-40B4-BE49-F238E27FC236}">
                <a16:creationId xmlns:a16="http://schemas.microsoft.com/office/drawing/2014/main" id="{D561FFBB-ABF0-4F9A-8B8C-70A2A3889ACB}"/>
              </a:ext>
            </a:extLst>
          </p:cNvPr>
          <p:cNvSpPr>
            <a:spLocks noGrp="1"/>
          </p:cNvSpPr>
          <p:nvPr>
            <p:ph type="subTitle" idx="1"/>
          </p:nvPr>
        </p:nvSpPr>
        <p:spPr>
          <a:xfrm>
            <a:off x="649045" y="1429307"/>
            <a:ext cx="10552356" cy="4164670"/>
          </a:xfrm>
        </p:spPr>
        <p:txBody>
          <a:bodyPr>
            <a:normAutofit fontScale="92500" lnSpcReduction="20000"/>
          </a:bodyPr>
          <a:lstStyle/>
          <a:p>
            <a:r>
              <a:rPr lang="en-GB" dirty="0"/>
              <a:t>Issues with suitability &amp; EUSS: </a:t>
            </a:r>
          </a:p>
          <a:p>
            <a:r>
              <a:rPr lang="en-GB" dirty="0"/>
              <a:t>• Applicant’s lack of knowledge of criminal records </a:t>
            </a:r>
          </a:p>
          <a:p>
            <a:r>
              <a:rPr lang="en-GB" dirty="0"/>
              <a:t>• Failure to disclose = potentially refusal on grounds of deception. </a:t>
            </a:r>
          </a:p>
          <a:p>
            <a:r>
              <a:rPr lang="en-GB" dirty="0"/>
              <a:t>• You can help the applicant to obtain their criminal records by making a Subject Access Request to the Criminal Records Office (ACRO): • Proof of identity; • Address history for the last 10 years, including the dates he lived at the address(es). • Third party requests: If you are completing the request on behalf of the applicant, you will have to provide a power of attorney document, a signed letter of authority or an authorisation document.</a:t>
            </a:r>
          </a:p>
        </p:txBody>
      </p:sp>
    </p:spTree>
    <p:extLst>
      <p:ext uri="{BB962C8B-B14F-4D97-AF65-F5344CB8AC3E}">
        <p14:creationId xmlns:p14="http://schemas.microsoft.com/office/powerpoint/2010/main" val="2132591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AB7B0-8B4D-4650-BA4C-3A29590D6629}"/>
              </a:ext>
            </a:extLst>
          </p:cNvPr>
          <p:cNvSpPr>
            <a:spLocks noGrp="1"/>
          </p:cNvSpPr>
          <p:nvPr>
            <p:ph type="title"/>
          </p:nvPr>
        </p:nvSpPr>
        <p:spPr>
          <a:xfrm>
            <a:off x="649044" y="1709739"/>
            <a:ext cx="10552356" cy="1719262"/>
          </a:xfrm>
        </p:spPr>
        <p:txBody>
          <a:bodyPr/>
          <a:lstStyle/>
          <a:p>
            <a:pPr algn="ctr"/>
            <a:r>
              <a:rPr lang="en-GB" dirty="0"/>
              <a:t>CHILDREN CASES</a:t>
            </a:r>
          </a:p>
        </p:txBody>
      </p:sp>
    </p:spTree>
    <p:extLst>
      <p:ext uri="{BB962C8B-B14F-4D97-AF65-F5344CB8AC3E}">
        <p14:creationId xmlns:p14="http://schemas.microsoft.com/office/powerpoint/2010/main" val="948614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FE2F-85C9-490A-98DA-888F3B431AE3}"/>
              </a:ext>
            </a:extLst>
          </p:cNvPr>
          <p:cNvSpPr>
            <a:spLocks noGrp="1"/>
          </p:cNvSpPr>
          <p:nvPr>
            <p:ph type="ctrTitle"/>
          </p:nvPr>
        </p:nvSpPr>
        <p:spPr>
          <a:xfrm>
            <a:off x="649044" y="753036"/>
            <a:ext cx="10552356" cy="658514"/>
          </a:xfrm>
        </p:spPr>
        <p:txBody>
          <a:bodyPr>
            <a:normAutofit/>
          </a:bodyPr>
          <a:lstStyle/>
          <a:p>
            <a:pPr algn="ctr"/>
            <a:r>
              <a:rPr lang="en-GB" sz="3200" dirty="0"/>
              <a:t>Which children must apply?</a:t>
            </a:r>
          </a:p>
        </p:txBody>
      </p:sp>
      <p:sp>
        <p:nvSpPr>
          <p:cNvPr id="3" name="Subtitle 2">
            <a:extLst>
              <a:ext uri="{FF2B5EF4-FFF2-40B4-BE49-F238E27FC236}">
                <a16:creationId xmlns:a16="http://schemas.microsoft.com/office/drawing/2014/main" id="{6B0DFC13-236E-4B63-B5D7-FCE4C10B0CBB}"/>
              </a:ext>
            </a:extLst>
          </p:cNvPr>
          <p:cNvSpPr>
            <a:spLocks noGrp="1"/>
          </p:cNvSpPr>
          <p:nvPr>
            <p:ph type="subTitle" idx="1"/>
          </p:nvPr>
        </p:nvSpPr>
        <p:spPr>
          <a:xfrm>
            <a:off x="649045" y="1509204"/>
            <a:ext cx="10552356" cy="2831977"/>
          </a:xfrm>
        </p:spPr>
        <p:txBody>
          <a:bodyPr>
            <a:normAutofit fontScale="92500" lnSpcReduction="10000"/>
          </a:bodyPr>
          <a:lstStyle/>
          <a:p>
            <a:r>
              <a:rPr lang="en-GB" dirty="0"/>
              <a:t>All EU, EEA, Swiss citizen children; </a:t>
            </a:r>
          </a:p>
          <a:p>
            <a:r>
              <a:rPr lang="en-GB" dirty="0"/>
              <a:t>and </a:t>
            </a:r>
          </a:p>
          <a:p>
            <a:r>
              <a:rPr lang="en-GB" dirty="0"/>
              <a:t>Non-EEA children who are family members</a:t>
            </a:r>
          </a:p>
          <a:p>
            <a:endParaRPr lang="en-GB" dirty="0"/>
          </a:p>
          <a:p>
            <a:r>
              <a:rPr lang="en-GB" dirty="0"/>
              <a:t>N.B. Pls verify the nationality of the child first – Being born in the UK does not mean the child is British – Citizenship is complex. </a:t>
            </a:r>
          </a:p>
        </p:txBody>
      </p:sp>
    </p:spTree>
    <p:extLst>
      <p:ext uri="{BB962C8B-B14F-4D97-AF65-F5344CB8AC3E}">
        <p14:creationId xmlns:p14="http://schemas.microsoft.com/office/powerpoint/2010/main" val="1525556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79BB-B06D-4132-9972-552842CE2FCD}"/>
              </a:ext>
            </a:extLst>
          </p:cNvPr>
          <p:cNvSpPr>
            <a:spLocks noGrp="1"/>
          </p:cNvSpPr>
          <p:nvPr>
            <p:ph type="ctrTitle"/>
          </p:nvPr>
        </p:nvSpPr>
        <p:spPr>
          <a:xfrm>
            <a:off x="649044" y="753036"/>
            <a:ext cx="10552356" cy="738414"/>
          </a:xfrm>
        </p:spPr>
        <p:txBody>
          <a:bodyPr>
            <a:normAutofit/>
          </a:bodyPr>
          <a:lstStyle/>
          <a:p>
            <a:pPr algn="ctr"/>
            <a:r>
              <a:rPr lang="en-GB" sz="3200" dirty="0"/>
              <a:t>Local Authority Key Points</a:t>
            </a:r>
          </a:p>
        </p:txBody>
      </p:sp>
      <p:sp>
        <p:nvSpPr>
          <p:cNvPr id="3" name="Subtitle 2">
            <a:extLst>
              <a:ext uri="{FF2B5EF4-FFF2-40B4-BE49-F238E27FC236}">
                <a16:creationId xmlns:a16="http://schemas.microsoft.com/office/drawing/2014/main" id="{4F41AC36-F195-4DA5-90D2-191E2B85D26E}"/>
              </a:ext>
            </a:extLst>
          </p:cNvPr>
          <p:cNvSpPr>
            <a:spLocks noGrp="1"/>
          </p:cNvSpPr>
          <p:nvPr>
            <p:ph type="subTitle" idx="1"/>
          </p:nvPr>
        </p:nvSpPr>
        <p:spPr>
          <a:xfrm>
            <a:off x="649045" y="1358284"/>
            <a:ext cx="10552356" cy="4003830"/>
          </a:xfrm>
        </p:spPr>
        <p:txBody>
          <a:bodyPr/>
          <a:lstStyle/>
          <a:p>
            <a:r>
              <a:rPr lang="en-GB" dirty="0"/>
              <a:t>Detailed records and plans must be kept for monitoring the child’s status, including future actions with deadlines, to be carried out in order to convert pre-settled status into settled status once the child or care leaver has accrued five years’ continuous residence should be documented in the child’s care plan or the care leaver’s pathway plan </a:t>
            </a:r>
          </a:p>
          <a:p>
            <a:r>
              <a:rPr lang="en-GB" dirty="0"/>
              <a:t>Particular importance for care-leavers </a:t>
            </a:r>
          </a:p>
        </p:txBody>
      </p:sp>
    </p:spTree>
    <p:extLst>
      <p:ext uri="{BB962C8B-B14F-4D97-AF65-F5344CB8AC3E}">
        <p14:creationId xmlns:p14="http://schemas.microsoft.com/office/powerpoint/2010/main" val="2210573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204B3-19D0-48E9-9B88-7E28CD4AFF39}"/>
              </a:ext>
            </a:extLst>
          </p:cNvPr>
          <p:cNvSpPr>
            <a:spLocks noGrp="1"/>
          </p:cNvSpPr>
          <p:nvPr>
            <p:ph type="ctrTitle"/>
          </p:nvPr>
        </p:nvSpPr>
        <p:spPr/>
        <p:txBody>
          <a:bodyPr>
            <a:normAutofit/>
          </a:bodyPr>
          <a:lstStyle/>
          <a:p>
            <a:pPr algn="ctr"/>
            <a:r>
              <a:rPr lang="en-GB" sz="3200" dirty="0"/>
              <a:t>Local Authority – Key Points</a:t>
            </a:r>
          </a:p>
        </p:txBody>
      </p:sp>
      <p:sp>
        <p:nvSpPr>
          <p:cNvPr id="3" name="Subtitle 2">
            <a:extLst>
              <a:ext uri="{FF2B5EF4-FFF2-40B4-BE49-F238E27FC236}">
                <a16:creationId xmlns:a16="http://schemas.microsoft.com/office/drawing/2014/main" id="{6F5738B9-13D6-427D-A994-643EC746CFC0}"/>
              </a:ext>
            </a:extLst>
          </p:cNvPr>
          <p:cNvSpPr>
            <a:spLocks noGrp="1"/>
          </p:cNvSpPr>
          <p:nvPr>
            <p:ph type="subTitle" idx="1"/>
          </p:nvPr>
        </p:nvSpPr>
        <p:spPr>
          <a:xfrm>
            <a:off x="649045" y="1411550"/>
            <a:ext cx="10552356" cy="4829451"/>
          </a:xfrm>
        </p:spPr>
        <p:txBody>
          <a:bodyPr>
            <a:normAutofit lnSpcReduction="10000"/>
          </a:bodyPr>
          <a:lstStyle/>
          <a:p>
            <a:r>
              <a:rPr lang="en-GB" sz="2400" dirty="0"/>
              <a:t>Important information: </a:t>
            </a:r>
          </a:p>
          <a:p>
            <a:r>
              <a:rPr lang="en-GB" sz="2400" dirty="0"/>
              <a:t>• The Unique Application Number (UAN) </a:t>
            </a:r>
          </a:p>
          <a:p>
            <a:r>
              <a:rPr lang="en-GB" sz="2400" dirty="0"/>
              <a:t>• The e-mail(s) and phone number(s) entered in the application form. </a:t>
            </a:r>
          </a:p>
          <a:p>
            <a:r>
              <a:rPr lang="en-GB" sz="2400" dirty="0"/>
              <a:t>• The address that was entered in the application form. </a:t>
            </a:r>
          </a:p>
          <a:p>
            <a:r>
              <a:rPr lang="en-GB" sz="2400" dirty="0"/>
              <a:t>• The answers that were given to the memorable questions at the end of the application form. </a:t>
            </a:r>
          </a:p>
          <a:p>
            <a:r>
              <a:rPr lang="en-GB" sz="2400" dirty="0"/>
              <a:t>• The nationality of the child or care leaver. </a:t>
            </a:r>
          </a:p>
          <a:p>
            <a:r>
              <a:rPr lang="en-GB" sz="2400" dirty="0"/>
              <a:t>• The status the child or care leaver was granted. </a:t>
            </a:r>
          </a:p>
          <a:p>
            <a:r>
              <a:rPr lang="en-GB" sz="2400" dirty="0"/>
              <a:t>• The date that the child or care leaver can apply to convert their </a:t>
            </a:r>
            <a:r>
              <a:rPr lang="en-GB" sz="2400" dirty="0" err="1"/>
              <a:t>presettled</a:t>
            </a:r>
            <a:r>
              <a:rPr lang="en-GB" sz="2400" dirty="0"/>
              <a:t> status into settled status, and the date their pre-settled status expires (required only for those granted pre-settled status).</a:t>
            </a:r>
          </a:p>
        </p:txBody>
      </p:sp>
    </p:spTree>
    <p:extLst>
      <p:ext uri="{BB962C8B-B14F-4D97-AF65-F5344CB8AC3E}">
        <p14:creationId xmlns:p14="http://schemas.microsoft.com/office/powerpoint/2010/main" val="168325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661-E233-425C-BD87-50A43F818DA5}"/>
              </a:ext>
            </a:extLst>
          </p:cNvPr>
          <p:cNvSpPr>
            <a:spLocks noGrp="1"/>
          </p:cNvSpPr>
          <p:nvPr>
            <p:ph type="title"/>
          </p:nvPr>
        </p:nvSpPr>
        <p:spPr/>
        <p:txBody>
          <a:bodyPr/>
          <a:lstStyle/>
          <a:p>
            <a:pPr algn="ctr"/>
            <a:r>
              <a:rPr lang="en-GB" dirty="0"/>
              <a:t>COMMON ISSUES FOR CHILDREN</a:t>
            </a:r>
          </a:p>
        </p:txBody>
      </p:sp>
    </p:spTree>
    <p:extLst>
      <p:ext uri="{BB962C8B-B14F-4D97-AF65-F5344CB8AC3E}">
        <p14:creationId xmlns:p14="http://schemas.microsoft.com/office/powerpoint/2010/main" val="3635747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57816-8F57-470C-BE89-93EA2FF66A5E}"/>
              </a:ext>
            </a:extLst>
          </p:cNvPr>
          <p:cNvSpPr>
            <a:spLocks noGrp="1"/>
          </p:cNvSpPr>
          <p:nvPr>
            <p:ph type="ctrTitle"/>
          </p:nvPr>
        </p:nvSpPr>
        <p:spPr>
          <a:xfrm>
            <a:off x="649044" y="753036"/>
            <a:ext cx="10552356" cy="773923"/>
          </a:xfrm>
        </p:spPr>
        <p:txBody>
          <a:bodyPr>
            <a:normAutofit/>
          </a:bodyPr>
          <a:lstStyle/>
          <a:p>
            <a:pPr algn="ctr"/>
            <a:r>
              <a:rPr lang="en-GB" sz="3200" dirty="0"/>
              <a:t>Common issues with children</a:t>
            </a:r>
          </a:p>
        </p:txBody>
      </p:sp>
      <p:sp>
        <p:nvSpPr>
          <p:cNvPr id="3" name="Subtitle 2">
            <a:extLst>
              <a:ext uri="{FF2B5EF4-FFF2-40B4-BE49-F238E27FC236}">
                <a16:creationId xmlns:a16="http://schemas.microsoft.com/office/drawing/2014/main" id="{F1F8EFB4-31A7-4AFD-ABEC-464F7C94697E}"/>
              </a:ext>
            </a:extLst>
          </p:cNvPr>
          <p:cNvSpPr>
            <a:spLocks noGrp="1"/>
          </p:cNvSpPr>
          <p:nvPr>
            <p:ph type="subTitle" idx="1"/>
          </p:nvPr>
        </p:nvSpPr>
        <p:spPr>
          <a:xfrm>
            <a:off x="649045" y="1447059"/>
            <a:ext cx="10552356" cy="4580879"/>
          </a:xfrm>
        </p:spPr>
        <p:txBody>
          <a:bodyPr>
            <a:noAutofit/>
          </a:bodyPr>
          <a:lstStyle/>
          <a:p>
            <a:r>
              <a:rPr lang="en-GB" sz="2400" dirty="0"/>
              <a:t>Technicalities in children’s EUSS applications  - “Link” their application to their parent’s EUSS applications; or Apply in their own right. </a:t>
            </a:r>
          </a:p>
          <a:p>
            <a:r>
              <a:rPr lang="en-GB" sz="2400" dirty="0"/>
              <a:t>Benefits of linking – children with less than 5 years residence in the UK are entitled to settled status if their parents qualify for settled status • Usually no need to demonstrate residence evidence • Must provide the child’s identity document and proof of the family link between the child and their parent – e.g. the child’s passport and birth certificate showing their parent’s name. </a:t>
            </a:r>
          </a:p>
          <a:p>
            <a:r>
              <a:rPr lang="en-GB" sz="2400" dirty="0"/>
              <a:t>An application under the EUSS can be made in the child’s own right • Consent of adult not required • If local authority has parental responsibility, they can make the application on the child’s behalf • Evidence of residence will need to be provided </a:t>
            </a:r>
          </a:p>
        </p:txBody>
      </p:sp>
    </p:spTree>
    <p:extLst>
      <p:ext uri="{BB962C8B-B14F-4D97-AF65-F5344CB8AC3E}">
        <p14:creationId xmlns:p14="http://schemas.microsoft.com/office/powerpoint/2010/main" val="495871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162D-94A3-4F97-A640-5E4CF573EAE1}"/>
              </a:ext>
            </a:extLst>
          </p:cNvPr>
          <p:cNvSpPr>
            <a:spLocks noGrp="1"/>
          </p:cNvSpPr>
          <p:nvPr>
            <p:ph type="ctrTitle"/>
          </p:nvPr>
        </p:nvSpPr>
        <p:spPr>
          <a:xfrm>
            <a:off x="649044" y="753036"/>
            <a:ext cx="10552356" cy="623004"/>
          </a:xfrm>
        </p:spPr>
        <p:txBody>
          <a:bodyPr>
            <a:normAutofit/>
          </a:bodyPr>
          <a:lstStyle/>
          <a:p>
            <a:pPr algn="ctr"/>
            <a:r>
              <a:rPr lang="en-GB" sz="3200" dirty="0"/>
              <a:t>Common Issues with Children</a:t>
            </a:r>
          </a:p>
        </p:txBody>
      </p:sp>
      <p:sp>
        <p:nvSpPr>
          <p:cNvPr id="3" name="Subtitle 2">
            <a:extLst>
              <a:ext uri="{FF2B5EF4-FFF2-40B4-BE49-F238E27FC236}">
                <a16:creationId xmlns:a16="http://schemas.microsoft.com/office/drawing/2014/main" id="{7D0D7713-47A9-437D-B870-99FD7BC72536}"/>
              </a:ext>
            </a:extLst>
          </p:cNvPr>
          <p:cNvSpPr>
            <a:spLocks noGrp="1"/>
          </p:cNvSpPr>
          <p:nvPr>
            <p:ph type="subTitle" idx="1"/>
          </p:nvPr>
        </p:nvSpPr>
        <p:spPr>
          <a:xfrm>
            <a:off x="649045" y="1376040"/>
            <a:ext cx="10552356" cy="4971494"/>
          </a:xfrm>
        </p:spPr>
        <p:txBody>
          <a:bodyPr>
            <a:normAutofit fontScale="62500" lnSpcReduction="20000"/>
          </a:bodyPr>
          <a:lstStyle/>
          <a:p>
            <a:r>
              <a:rPr lang="en-GB" dirty="0"/>
              <a:t>Lack of valid ID </a:t>
            </a:r>
          </a:p>
          <a:p>
            <a:r>
              <a:rPr lang="en-GB" dirty="0"/>
              <a:t>• The Home Office EUSS Caseworker Guidance provides specific guidance relating to children in care unable to provide valid ID. It notes such applicants should provide alternative evidence of their identity and there must be: • satisfactory evidence that it is not in the best interests of the child for the local authority to obtain the required document on their behalf, such as where doing so may risk the child, contrary to their own best interests, leaving local authority care; or • significant practical barriers to obtaining the required document, such as the national authority requiring the consent of both parents, but the parents are absent or un-cooperative. </a:t>
            </a:r>
          </a:p>
          <a:p>
            <a:r>
              <a:rPr lang="en-GB" dirty="0"/>
              <a:t>Steps to take:</a:t>
            </a:r>
          </a:p>
          <a:p>
            <a:pPr marL="514350" indent="-514350">
              <a:buAutoNum type="arabicParenR"/>
            </a:pPr>
            <a:r>
              <a:rPr lang="en-GB" dirty="0"/>
              <a:t>Ensure that all reasonable steps are taken to obtain a valid ID </a:t>
            </a:r>
          </a:p>
          <a:p>
            <a:r>
              <a:rPr lang="en-GB" dirty="0"/>
              <a:t>2) If not possible, identify the reason why the applicant is unable to obtain an ID </a:t>
            </a:r>
          </a:p>
          <a:p>
            <a:r>
              <a:rPr lang="en-GB" dirty="0"/>
              <a:t>3) Gather alternative evidence of identity/nationality </a:t>
            </a:r>
          </a:p>
          <a:p>
            <a:r>
              <a:rPr lang="en-GB" dirty="0"/>
              <a:t>4) Request a paper application form from the Settlement Resolution Centre (SRC) </a:t>
            </a:r>
          </a:p>
          <a:p>
            <a:r>
              <a:rPr lang="en-GB" dirty="0"/>
              <a:t>5) Prepare detailed legal representations  stating the reasons it was not possible and why alternative evidence of identity should be accepted, with reference to Home Office guidance) • can also make reference to s55 of the BICA 2009 and best interests of the child </a:t>
            </a:r>
          </a:p>
          <a:p>
            <a:endParaRPr lang="en-GB" dirty="0"/>
          </a:p>
        </p:txBody>
      </p:sp>
    </p:spTree>
    <p:extLst>
      <p:ext uri="{BB962C8B-B14F-4D97-AF65-F5344CB8AC3E}">
        <p14:creationId xmlns:p14="http://schemas.microsoft.com/office/powerpoint/2010/main" val="4166947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5576-D314-48BB-8D73-3B1A4F6FE43A}"/>
              </a:ext>
            </a:extLst>
          </p:cNvPr>
          <p:cNvSpPr>
            <a:spLocks noGrp="1"/>
          </p:cNvSpPr>
          <p:nvPr>
            <p:ph type="ctrTitle"/>
          </p:nvPr>
        </p:nvSpPr>
        <p:spPr>
          <a:xfrm>
            <a:off x="649044" y="753036"/>
            <a:ext cx="10552356" cy="676270"/>
          </a:xfrm>
        </p:spPr>
        <p:txBody>
          <a:bodyPr>
            <a:normAutofit/>
          </a:bodyPr>
          <a:lstStyle/>
          <a:p>
            <a:pPr algn="ctr"/>
            <a:r>
              <a:rPr lang="en-GB" sz="3200" dirty="0"/>
              <a:t>Common Issues with Children</a:t>
            </a:r>
          </a:p>
        </p:txBody>
      </p:sp>
      <p:sp>
        <p:nvSpPr>
          <p:cNvPr id="3" name="Subtitle 2">
            <a:extLst>
              <a:ext uri="{FF2B5EF4-FFF2-40B4-BE49-F238E27FC236}">
                <a16:creationId xmlns:a16="http://schemas.microsoft.com/office/drawing/2014/main" id="{55C534A1-7BD1-4010-8AA8-FEC119CBE729}"/>
              </a:ext>
            </a:extLst>
          </p:cNvPr>
          <p:cNvSpPr>
            <a:spLocks noGrp="1"/>
          </p:cNvSpPr>
          <p:nvPr>
            <p:ph type="subTitle" idx="1"/>
          </p:nvPr>
        </p:nvSpPr>
        <p:spPr>
          <a:xfrm>
            <a:off x="649045" y="1313895"/>
            <a:ext cx="10552356" cy="4791069"/>
          </a:xfrm>
        </p:spPr>
        <p:txBody>
          <a:bodyPr>
            <a:normAutofit/>
          </a:bodyPr>
          <a:lstStyle/>
          <a:p>
            <a:r>
              <a:rPr lang="en-GB" sz="2400" dirty="0"/>
              <a:t>Lack of clear information and residence evidence </a:t>
            </a:r>
          </a:p>
          <a:p>
            <a:r>
              <a:rPr lang="en-GB" sz="2400" dirty="0"/>
              <a:t>Necessary to provide evidence of their residence for EUSS application if applying in their own right</a:t>
            </a:r>
          </a:p>
          <a:p>
            <a:r>
              <a:rPr lang="en-GB" sz="2400" dirty="0"/>
              <a:t>• Often local authorities do not have clear information, nor any evidence, relating to a child’s residence in the UK prior to coming into care</a:t>
            </a:r>
          </a:p>
          <a:p>
            <a:r>
              <a:rPr lang="en-GB" sz="2400" dirty="0"/>
              <a:t>Steps – Try to obtain – </a:t>
            </a:r>
          </a:p>
          <a:p>
            <a:r>
              <a:rPr lang="en-GB" sz="2400" dirty="0"/>
              <a:t>Detailed letter from social worker/local authority • Personal Child Health Record (Red Book) • Letter from GP Surgery / Medical Records • Letter from Child’s School(s) </a:t>
            </a:r>
          </a:p>
          <a:p>
            <a:endParaRPr lang="en-GB" dirty="0"/>
          </a:p>
        </p:txBody>
      </p:sp>
    </p:spTree>
    <p:extLst>
      <p:ext uri="{BB962C8B-B14F-4D97-AF65-F5344CB8AC3E}">
        <p14:creationId xmlns:p14="http://schemas.microsoft.com/office/powerpoint/2010/main" val="2191801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E22F-C57F-4D5C-AF34-3CB5F5FA8835}"/>
              </a:ext>
            </a:extLst>
          </p:cNvPr>
          <p:cNvSpPr>
            <a:spLocks noGrp="1"/>
          </p:cNvSpPr>
          <p:nvPr>
            <p:ph type="ctrTitle"/>
          </p:nvPr>
        </p:nvSpPr>
        <p:spPr>
          <a:xfrm>
            <a:off x="649044" y="753036"/>
            <a:ext cx="10552356" cy="605248"/>
          </a:xfrm>
        </p:spPr>
        <p:txBody>
          <a:bodyPr>
            <a:normAutofit/>
          </a:bodyPr>
          <a:lstStyle/>
          <a:p>
            <a:pPr algn="ctr"/>
            <a:r>
              <a:rPr lang="en-GB" sz="3200" dirty="0"/>
              <a:t>Common Issues with Children</a:t>
            </a:r>
          </a:p>
        </p:txBody>
      </p:sp>
      <p:sp>
        <p:nvSpPr>
          <p:cNvPr id="3" name="Subtitle 2">
            <a:extLst>
              <a:ext uri="{FF2B5EF4-FFF2-40B4-BE49-F238E27FC236}">
                <a16:creationId xmlns:a16="http://schemas.microsoft.com/office/drawing/2014/main" id="{810F21A5-85A0-4CF9-92DB-3EC1C40EF96A}"/>
              </a:ext>
            </a:extLst>
          </p:cNvPr>
          <p:cNvSpPr>
            <a:spLocks noGrp="1"/>
          </p:cNvSpPr>
          <p:nvPr>
            <p:ph type="subTitle" idx="1"/>
          </p:nvPr>
        </p:nvSpPr>
        <p:spPr>
          <a:xfrm>
            <a:off x="649045" y="1358284"/>
            <a:ext cx="10552356" cy="4746680"/>
          </a:xfrm>
        </p:spPr>
        <p:txBody>
          <a:bodyPr>
            <a:normAutofit fontScale="70000" lnSpcReduction="20000"/>
          </a:bodyPr>
          <a:lstStyle/>
          <a:p>
            <a:r>
              <a:rPr lang="en-GB" dirty="0"/>
              <a:t>Children with criminality issues </a:t>
            </a:r>
          </a:p>
          <a:p>
            <a:r>
              <a:rPr lang="en-GB" dirty="0"/>
              <a:t>Children (under age of 18) are exempt from declaring criminal convictions in their EUSS application </a:t>
            </a:r>
          </a:p>
          <a:p>
            <a:r>
              <a:rPr lang="en-GB" dirty="0"/>
              <a:t>Applicants over the age of 10 are subject to criminal record checks against the Police National Computer and the Warnings Index (WI) </a:t>
            </a:r>
          </a:p>
          <a:p>
            <a:r>
              <a:rPr lang="en-GB" dirty="0"/>
              <a:t>Home Office is mainly concerned with serious and persistent offending and this is very unlikely to affect the vast majority of children that apply under the EUSS. </a:t>
            </a:r>
          </a:p>
          <a:p>
            <a:r>
              <a:rPr lang="en-GB" dirty="0"/>
              <a:t>Any refusal of settlement status to children on grounds of ‘conduct’ must be absolutely exceptional, based on imperative grounds of public security and when it is in the best interests of the child.</a:t>
            </a:r>
          </a:p>
          <a:p>
            <a:r>
              <a:rPr lang="en-GB" dirty="0"/>
              <a:t>If you are concerned a child has committed a very serious criminal offence or is a persistent offender, we would recommend submitting detailed legal representations explaining why the child’s criminal behaviour should not have any impact on his application under the EUSS. Such a case would need to be handled by a very experienced and senior immigration advisor/solicitor.</a:t>
            </a:r>
          </a:p>
        </p:txBody>
      </p:sp>
    </p:spTree>
    <p:extLst>
      <p:ext uri="{BB962C8B-B14F-4D97-AF65-F5344CB8AC3E}">
        <p14:creationId xmlns:p14="http://schemas.microsoft.com/office/powerpoint/2010/main" val="2600815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4167-A2E8-4B09-9F6C-26A2BA6327B1}"/>
              </a:ext>
            </a:extLst>
          </p:cNvPr>
          <p:cNvSpPr>
            <a:spLocks noGrp="1"/>
          </p:cNvSpPr>
          <p:nvPr>
            <p:ph type="title"/>
          </p:nvPr>
        </p:nvSpPr>
        <p:spPr/>
        <p:txBody>
          <a:bodyPr/>
          <a:lstStyle/>
          <a:p>
            <a:pPr algn="ctr"/>
            <a:r>
              <a:rPr lang="en-GB" dirty="0"/>
              <a:t>HOW CAN YOU HELP?</a:t>
            </a:r>
          </a:p>
        </p:txBody>
      </p:sp>
    </p:spTree>
    <p:extLst>
      <p:ext uri="{BB962C8B-B14F-4D97-AF65-F5344CB8AC3E}">
        <p14:creationId xmlns:p14="http://schemas.microsoft.com/office/powerpoint/2010/main" val="2553708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614E21-4D42-4511-913D-C06DB4439707}"/>
              </a:ext>
            </a:extLst>
          </p:cNvPr>
          <p:cNvSpPr>
            <a:spLocks noGrp="1"/>
          </p:cNvSpPr>
          <p:nvPr>
            <p:ph type="subTitle" idx="1"/>
          </p:nvPr>
        </p:nvSpPr>
        <p:spPr>
          <a:xfrm>
            <a:off x="649045" y="319595"/>
            <a:ext cx="10552356" cy="6312023"/>
          </a:xfrm>
        </p:spPr>
        <p:txBody>
          <a:bodyPr>
            <a:normAutofit fontScale="47500" lnSpcReduction="20000"/>
          </a:bodyPr>
          <a:lstStyle/>
          <a:p>
            <a:r>
              <a:rPr lang="en-GB" sz="3400" dirty="0"/>
              <a:t>HOW CAN YOU HELP?</a:t>
            </a:r>
          </a:p>
          <a:p>
            <a:pPr marL="514350" indent="-514350">
              <a:buAutoNum type="arabicPeriod"/>
            </a:pPr>
            <a:r>
              <a:rPr lang="en-GB" sz="3800" dirty="0"/>
              <a:t>When you assess/ meet your client, pls fill in the referral form for UK Butterflies fully so we can assess the </a:t>
            </a:r>
            <a:r>
              <a:rPr lang="en-GB" sz="3800" dirty="0" err="1"/>
              <a:t>situation;email</a:t>
            </a:r>
            <a:r>
              <a:rPr lang="en-GB" sz="3800" dirty="0"/>
              <a:t> to </a:t>
            </a:r>
            <a:r>
              <a:rPr lang="en-GB" sz="3800" dirty="0">
                <a:hlinkClick r:id="rId2"/>
              </a:rPr>
              <a:t>vieclerc.euss@gmail.com</a:t>
            </a:r>
            <a:r>
              <a:rPr lang="en-GB" sz="3800" dirty="0"/>
              <a:t>; upon my assessment, we can work together with you in case of lack of ID; lack of evidence; in case of criminality, we have a pathway referral with senior advisers; </a:t>
            </a:r>
          </a:p>
          <a:p>
            <a:pPr marL="514350" indent="-514350">
              <a:buAutoNum type="arabicPeriod"/>
            </a:pPr>
            <a:r>
              <a:rPr lang="en-GB" sz="3800" dirty="0"/>
              <a:t>We keep you and client up to date throughout the process.</a:t>
            </a:r>
          </a:p>
          <a:p>
            <a:pPr marL="514350" indent="-514350">
              <a:buAutoNum type="arabicPeriod"/>
            </a:pPr>
            <a:r>
              <a:rPr lang="en-GB" sz="3800" dirty="0"/>
              <a:t>We provide outreach to visit the client to assess and/or submit application.</a:t>
            </a:r>
          </a:p>
          <a:p>
            <a:pPr marL="514350" indent="-514350">
              <a:buAutoNum type="arabicPeriod"/>
            </a:pPr>
            <a:r>
              <a:rPr lang="en-GB" sz="3800" dirty="0"/>
              <a:t>Pls keep a record of the referral form; and updates in your client’s files; as well as their ID number; expiry date; full name; email and password (with consent); phone; UAN (application ref number); date they need to apply for EUSS if needs be; their security questions and answers they used when they applied (they will need this if they ever need to contact the Home Office EU Resolution centre); date they need to apply for EUSS (if pre-EUSS)</a:t>
            </a:r>
          </a:p>
          <a:p>
            <a:pPr marL="514350" indent="-514350">
              <a:buAutoNum type="arabicPeriod"/>
            </a:pPr>
            <a:r>
              <a:rPr lang="en-GB" sz="3800" dirty="0"/>
              <a:t>Pls provide IT Skills to your clients – the EUSS is a digital status therefore all will need to be able/ learn to access their emails; access their status online to view and prove their status to employers, DWP, NHS, Landlords. </a:t>
            </a:r>
          </a:p>
          <a:p>
            <a:pPr marL="514350" indent="-514350">
              <a:buAutoNum type="arabicPeriod"/>
            </a:pPr>
            <a:r>
              <a:rPr lang="en-GB" sz="3800" dirty="0"/>
              <a:t>Pls reiterate the importance that all their life, if/ when they change names; UK address; ID/ Passport number; phone number; email address; they need to update the Home Office. They will not ‘lose’ their status as per se, if they fail to do so, but they will struggle to evidence their status and therefore would be subject to the hostile (compliant) environment policy and therefore find themselves unable to work/ access benefits and NHS, bank account could be frozen.. </a:t>
            </a:r>
          </a:p>
        </p:txBody>
      </p:sp>
    </p:spTree>
    <p:extLst>
      <p:ext uri="{BB962C8B-B14F-4D97-AF65-F5344CB8AC3E}">
        <p14:creationId xmlns:p14="http://schemas.microsoft.com/office/powerpoint/2010/main" val="2863550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B0396-AB41-4E22-AD68-C960E3B10CE2}"/>
              </a:ext>
            </a:extLst>
          </p:cNvPr>
          <p:cNvSpPr>
            <a:spLocks noGrp="1"/>
          </p:cNvSpPr>
          <p:nvPr>
            <p:ph type="title"/>
          </p:nvPr>
        </p:nvSpPr>
        <p:spPr>
          <a:xfrm>
            <a:off x="649044" y="1274732"/>
            <a:ext cx="10552356" cy="2852737"/>
          </a:xfrm>
        </p:spPr>
        <p:txBody>
          <a:bodyPr/>
          <a:lstStyle/>
          <a:p>
            <a:pPr algn="ctr"/>
            <a:r>
              <a:rPr lang="en-GB" dirty="0"/>
              <a:t>QUESTIONS &amp; ANSWERS</a:t>
            </a:r>
          </a:p>
        </p:txBody>
      </p:sp>
      <p:sp>
        <p:nvSpPr>
          <p:cNvPr id="3" name="Text Placeholder 2">
            <a:extLst>
              <a:ext uri="{FF2B5EF4-FFF2-40B4-BE49-F238E27FC236}">
                <a16:creationId xmlns:a16="http://schemas.microsoft.com/office/drawing/2014/main" id="{D2E823E5-04E5-43CA-BA35-3BCF8E4AFB21}"/>
              </a:ext>
            </a:extLst>
          </p:cNvPr>
          <p:cNvSpPr>
            <a:spLocks noGrp="1"/>
          </p:cNvSpPr>
          <p:nvPr>
            <p:ph type="body" idx="1"/>
          </p:nvPr>
        </p:nvSpPr>
        <p:spPr/>
        <p:txBody>
          <a:bodyPr>
            <a:normAutofit fontScale="62500" lnSpcReduction="20000"/>
          </a:bodyPr>
          <a:lstStyle/>
          <a:p>
            <a:pPr algn="ctr"/>
            <a:r>
              <a:rPr lang="en-GB" dirty="0"/>
              <a:t>THANK YOU!</a:t>
            </a:r>
          </a:p>
          <a:p>
            <a:pPr algn="ctr"/>
            <a:r>
              <a:rPr lang="en-GB" dirty="0"/>
              <a:t>Vie from UK Butterflies Ltd </a:t>
            </a:r>
          </a:p>
          <a:p>
            <a:pPr algn="ctr"/>
            <a:r>
              <a:rPr lang="en-GB" dirty="0"/>
              <a:t>Outreach Coordinator &amp; Immigration </a:t>
            </a:r>
            <a:r>
              <a:rPr lang="en-GB" dirty="0" err="1"/>
              <a:t>Aviser</a:t>
            </a:r>
            <a:r>
              <a:rPr lang="en-GB" dirty="0"/>
              <a:t> Level 1 Limited to EUSS</a:t>
            </a:r>
          </a:p>
          <a:p>
            <a:pPr algn="ctr"/>
            <a:r>
              <a:rPr lang="en-GB" dirty="0">
                <a:hlinkClick r:id="rId2"/>
              </a:rPr>
              <a:t>Vieclerc.euss@gmail.com</a:t>
            </a:r>
            <a:r>
              <a:rPr lang="en-GB" dirty="0"/>
              <a:t> - 07732867588 </a:t>
            </a:r>
          </a:p>
        </p:txBody>
      </p:sp>
    </p:spTree>
    <p:extLst>
      <p:ext uri="{BB962C8B-B14F-4D97-AF65-F5344CB8AC3E}">
        <p14:creationId xmlns:p14="http://schemas.microsoft.com/office/powerpoint/2010/main" val="1044462865"/>
      </p:ext>
    </p:extLst>
  </p:cSld>
  <p:clrMapOvr>
    <a:masterClrMapping/>
  </p:clrMapOvr>
</p:sld>
</file>

<file path=ppt/theme/theme1.xml><?xml version="1.0" encoding="utf-8"?>
<a:theme xmlns:a="http://schemas.openxmlformats.org/drawingml/2006/main" name="ColorBlockVTI">
  <a:themeElements>
    <a:clrScheme name="AnalogousFromRegularSeedRightStep">
      <a:dk1>
        <a:srgbClr val="000000"/>
      </a:dk1>
      <a:lt1>
        <a:srgbClr val="FFFFFF"/>
      </a:lt1>
      <a:dk2>
        <a:srgbClr val="413324"/>
      </a:dk2>
      <a:lt2>
        <a:srgbClr val="E2E8E6"/>
      </a:lt2>
      <a:accent1>
        <a:srgbClr val="E7295C"/>
      </a:accent1>
      <a:accent2>
        <a:srgbClr val="D53317"/>
      </a:accent2>
      <a:accent3>
        <a:srgbClr val="E49126"/>
      </a:accent3>
      <a:accent4>
        <a:srgbClr val="ABA813"/>
      </a:accent4>
      <a:accent5>
        <a:srgbClr val="7AB520"/>
      </a:accent5>
      <a:accent6>
        <a:srgbClr val="34BD15"/>
      </a:accent6>
      <a:hlink>
        <a:srgbClr val="319379"/>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BlockVTI" id="{733CB85B-8F47-42FB-9326-9FF507018D27}" vid="{069BD9C2-DF61-4F2B-A577-A59C7FC2FF6B}"/>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3439</Words>
  <Application>Microsoft Office PowerPoint</Application>
  <PresentationFormat>Panoramiczny</PresentationFormat>
  <Paragraphs>192</Paragraphs>
  <Slides>46</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46</vt:i4>
      </vt:variant>
    </vt:vector>
  </HeadingPairs>
  <TitlesOfParts>
    <vt:vector size="51" baseType="lpstr">
      <vt:lpstr>Arial</vt:lpstr>
      <vt:lpstr>Avenir Next LT Pro</vt:lpstr>
      <vt:lpstr>Avenir Next LT Pro Light</vt:lpstr>
      <vt:lpstr>Calibri</vt:lpstr>
      <vt:lpstr>ColorBlockVTI</vt:lpstr>
      <vt:lpstr>EUSS TRAINING </vt:lpstr>
      <vt:lpstr>Brief Overview of  the EU Settlement  Scheme</vt:lpstr>
      <vt:lpstr>Legal Background and Framework  Who needs to apply under the EUSS?  Deadlines  Key Requirements for Settled Status   Overview of Application Process Complex cases Common Complex Cases Children cases How can you help?</vt:lpstr>
      <vt:lpstr>LEGAL BACKGROUND AND FRAMEWORK</vt:lpstr>
      <vt:lpstr>LEGAL FRAMEWORK</vt:lpstr>
      <vt:lpstr>Immigration (EEA) Regulations 2016 </vt:lpstr>
      <vt:lpstr>Immigration (EEA) Regulations 2016 </vt:lpstr>
      <vt:lpstr>The EUSS and Appendix EU </vt:lpstr>
      <vt:lpstr>The EUSS and Appendix EU </vt:lpstr>
      <vt:lpstr>The Regulations vs. Appendix EU </vt:lpstr>
      <vt:lpstr>Who must apply  under the EUSS?</vt:lpstr>
      <vt:lpstr>Who must apply under the EUSS? </vt:lpstr>
      <vt:lpstr>Individuals who already have ILR/ILE: </vt:lpstr>
      <vt:lpstr>DEADLINES</vt:lpstr>
      <vt:lpstr>DEADLINES</vt:lpstr>
      <vt:lpstr>Key Requirements for Settled Status</vt:lpstr>
      <vt:lpstr>Key Requirements for Settled Status </vt:lpstr>
      <vt:lpstr>OVERVIEW OF EUSS APPLICATION PROCESS</vt:lpstr>
      <vt:lpstr>OVERVIEW OF EUSS APPLICATION PROCESS - Continued</vt:lpstr>
      <vt:lpstr>PAPER APPLICATION FORM</vt:lpstr>
      <vt:lpstr>PROCESSING TIMES</vt:lpstr>
      <vt:lpstr>GETTING A DECISION</vt:lpstr>
      <vt:lpstr>LOSING STATUS</vt:lpstr>
      <vt:lpstr>COMPLEX CASES</vt:lpstr>
      <vt:lpstr>COMPLEX CASES</vt:lpstr>
      <vt:lpstr>COMPLEX CASES</vt:lpstr>
      <vt:lpstr>COMMON COMPLEX CASES</vt:lpstr>
      <vt:lpstr>COMMON COMPLEX CASES</vt:lpstr>
      <vt:lpstr>COMMON COMPLEX CASES</vt:lpstr>
      <vt:lpstr>IMPORTANCE OF SETTLED STATUS</vt:lpstr>
      <vt:lpstr>STEPS TO OBTAIN EVIDENCE</vt:lpstr>
      <vt:lpstr>DIGITAL INCLUSION</vt:lpstr>
      <vt:lpstr>DIGITAL INCLUSION</vt:lpstr>
      <vt:lpstr>SUITABILITY &amp; CRIMINALITY </vt:lpstr>
      <vt:lpstr>CHILDREN CASES</vt:lpstr>
      <vt:lpstr>Which children must apply?</vt:lpstr>
      <vt:lpstr>Local Authority Key Points</vt:lpstr>
      <vt:lpstr>Local Authority – Key Points</vt:lpstr>
      <vt:lpstr>COMMON ISSUES FOR CHILDREN</vt:lpstr>
      <vt:lpstr>Common issues with children</vt:lpstr>
      <vt:lpstr>Common Issues with Children</vt:lpstr>
      <vt:lpstr>Common Issues with Children</vt:lpstr>
      <vt:lpstr>Common Issues with Children</vt:lpstr>
      <vt:lpstr>HOW CAN YOU HELP?</vt:lpstr>
      <vt:lpstr>Prezentacja programu PowerPoint</vt:lpstr>
      <vt:lpstr>QUESTIONS &amp;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EUSS TRAINING </dc:title>
  <dc:creator>Renata Fijałkowska</dc:creator>
  <cp:lastModifiedBy>Renata Fijałkowska</cp:lastModifiedBy>
  <cp:revision>1</cp:revision>
  <dcterms:created xsi:type="dcterms:W3CDTF">2020-12-30T08:06:44Z</dcterms:created>
  <dcterms:modified xsi:type="dcterms:W3CDTF">2020-12-30T08:09:03Z</dcterms:modified>
</cp:coreProperties>
</file>