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6"/>
  </p:sldMasterIdLst>
  <p:notesMasterIdLst>
    <p:notesMasterId r:id="rId28"/>
  </p:notesMasterIdLst>
  <p:sldIdLst>
    <p:sldId id="262" r:id="rId7"/>
    <p:sldId id="304" r:id="rId8"/>
    <p:sldId id="673" r:id="rId9"/>
    <p:sldId id="674" r:id="rId10"/>
    <p:sldId id="298" r:id="rId11"/>
    <p:sldId id="257" r:id="rId12"/>
    <p:sldId id="297" r:id="rId13"/>
    <p:sldId id="657" r:id="rId14"/>
    <p:sldId id="658" r:id="rId15"/>
    <p:sldId id="659" r:id="rId16"/>
    <p:sldId id="660" r:id="rId17"/>
    <p:sldId id="662" r:id="rId18"/>
    <p:sldId id="669" r:id="rId19"/>
    <p:sldId id="282" r:id="rId20"/>
    <p:sldId id="300" r:id="rId21"/>
    <p:sldId id="290" r:id="rId22"/>
    <p:sldId id="293" r:id="rId23"/>
    <p:sldId id="301" r:id="rId24"/>
    <p:sldId id="670" r:id="rId25"/>
    <p:sldId id="267" r:id="rId26"/>
    <p:sldId id="625" r:id="rId27"/>
  </p:sldIdLst>
  <p:sldSz cx="12192000" cy="6858000"/>
  <p:notesSz cx="6808788" cy="99409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orter Matthew" initials="PM" lastIdx="16" clrIdx="0">
    <p:extLst>
      <p:ext uri="{19B8F6BF-5375-455C-9EA6-DF929625EA0E}">
        <p15:presenceInfo xmlns:p15="http://schemas.microsoft.com/office/powerpoint/2012/main" userId="S-1-5-21-2000478354-507921405-839522115-620742" providerId="AD"/>
      </p:ext>
    </p:extLst>
  </p:cmAuthor>
  <p:cmAuthor id="2" name="Bagshaw Hilary" initials="BH" lastIdx="5" clrIdx="1">
    <p:extLst>
      <p:ext uri="{19B8F6BF-5375-455C-9EA6-DF929625EA0E}">
        <p15:presenceInfo xmlns:p15="http://schemas.microsoft.com/office/powerpoint/2012/main" userId="S-1-5-21-2000478354-507921405-839522115-551904" providerId="AD"/>
      </p:ext>
    </p:extLst>
  </p:cmAuthor>
  <p:cmAuthor id="3" name="Holbrook Mia (UKVI)" initials="HM(" lastIdx="4" clrIdx="2">
    <p:extLst>
      <p:ext uri="{19B8F6BF-5375-455C-9EA6-DF929625EA0E}">
        <p15:presenceInfo xmlns:p15="http://schemas.microsoft.com/office/powerpoint/2012/main" userId="S-1-5-21-2000478354-507921405-839522115-1079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52ADC"/>
    <a:srgbClr val="3682E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FE3053-D732-47EB-8730-DE93E77CAD65}" v="43" dt="2020-12-30T08:19:59.1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82" autoAdjust="0"/>
    <p:restoredTop sz="75746" autoAdjust="0"/>
  </p:normalViewPr>
  <p:slideViewPr>
    <p:cSldViewPr snapToGrid="0">
      <p:cViewPr varScale="1">
        <p:scale>
          <a:sx n="113" d="100"/>
          <a:sy n="113" d="100"/>
        </p:scale>
        <p:origin x="114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254" y="3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ata Fijałkowska" userId="421e1f9ef479502b" providerId="LiveId" clId="{CBFE3053-D732-47EB-8730-DE93E77CAD65}"/>
    <pc:docChg chg="modSld">
      <pc:chgData name="Renata Fijałkowska" userId="421e1f9ef479502b" providerId="LiveId" clId="{CBFE3053-D732-47EB-8730-DE93E77CAD65}" dt="2020-12-30T08:20:04.908" v="96" actId="14100"/>
      <pc:docMkLst>
        <pc:docMk/>
      </pc:docMkLst>
      <pc:sldChg chg="addSp modSp mod">
        <pc:chgData name="Renata Fijałkowska" userId="421e1f9ef479502b" providerId="LiveId" clId="{CBFE3053-D732-47EB-8730-DE93E77CAD65}" dt="2020-12-30T08:14:01.104" v="62" actId="1076"/>
        <pc:sldMkLst>
          <pc:docMk/>
          <pc:sldMk cId="229140222" sldId="257"/>
        </pc:sldMkLst>
        <pc:picChg chg="add mod">
          <ac:chgData name="Renata Fijałkowska" userId="421e1f9ef479502b" providerId="LiveId" clId="{CBFE3053-D732-47EB-8730-DE93E77CAD65}" dt="2020-12-30T08:10:59.578" v="14" actId="1076"/>
          <ac:picMkLst>
            <pc:docMk/>
            <pc:sldMk cId="229140222" sldId="257"/>
            <ac:picMk id="13" creationId="{A845C0DD-83FF-460C-9F66-000AE83A64F3}"/>
          </ac:picMkLst>
        </pc:picChg>
        <pc:picChg chg="add mod">
          <ac:chgData name="Renata Fijałkowska" userId="421e1f9ef479502b" providerId="LiveId" clId="{CBFE3053-D732-47EB-8730-DE93E77CAD65}" dt="2020-12-30T08:14:01.104" v="62" actId="1076"/>
          <ac:picMkLst>
            <pc:docMk/>
            <pc:sldMk cId="229140222" sldId="257"/>
            <ac:picMk id="14" creationId="{46DB657D-587F-4EF1-8284-3DBF64212F88}"/>
          </ac:picMkLst>
        </pc:picChg>
      </pc:sldChg>
      <pc:sldChg chg="addSp modSp mod">
        <pc:chgData name="Renata Fijałkowska" userId="421e1f9ef479502b" providerId="LiveId" clId="{CBFE3053-D732-47EB-8730-DE93E77CAD65}" dt="2020-12-30T08:13:21.886" v="50" actId="1076"/>
        <pc:sldMkLst>
          <pc:docMk/>
          <pc:sldMk cId="0" sldId="262"/>
        </pc:sldMkLst>
        <pc:picChg chg="add mod">
          <ac:chgData name="Renata Fijałkowska" userId="421e1f9ef479502b" providerId="LiveId" clId="{CBFE3053-D732-47EB-8730-DE93E77CAD65}" dt="2020-12-30T08:09:43.204" v="2" actId="1076"/>
          <ac:picMkLst>
            <pc:docMk/>
            <pc:sldMk cId="0" sldId="262"/>
            <ac:picMk id="6" creationId="{43512569-BB73-4586-AB9E-194398E91A8F}"/>
          </ac:picMkLst>
        </pc:picChg>
        <pc:picChg chg="add mod">
          <ac:chgData name="Renata Fijałkowska" userId="421e1f9ef479502b" providerId="LiveId" clId="{CBFE3053-D732-47EB-8730-DE93E77CAD65}" dt="2020-12-30T08:13:21.886" v="50" actId="1076"/>
          <ac:picMkLst>
            <pc:docMk/>
            <pc:sldMk cId="0" sldId="262"/>
            <ac:picMk id="8" creationId="{75188D0F-7C52-4869-AA6B-62122DABB259}"/>
          </ac:picMkLst>
        </pc:picChg>
        <pc:picChg chg="add mod">
          <ac:chgData name="Renata Fijałkowska" userId="421e1f9ef479502b" providerId="LiveId" clId="{CBFE3053-D732-47EB-8730-DE93E77CAD65}" dt="2020-12-30T08:10:18.720" v="4" actId="1076"/>
          <ac:picMkLst>
            <pc:docMk/>
            <pc:sldMk cId="0" sldId="262"/>
            <ac:picMk id="9" creationId="{ECB4AA16-EE61-4881-901E-4FC720CF1E0C}"/>
          </ac:picMkLst>
        </pc:picChg>
      </pc:sldChg>
      <pc:sldChg chg="addSp modSp mod">
        <pc:chgData name="Renata Fijałkowska" userId="421e1f9ef479502b" providerId="LiveId" clId="{CBFE3053-D732-47EB-8730-DE93E77CAD65}" dt="2020-12-30T08:19:54.437" v="93" actId="1076"/>
        <pc:sldMkLst>
          <pc:docMk/>
          <pc:sldMk cId="2710969792" sldId="267"/>
        </pc:sldMkLst>
        <pc:picChg chg="add mod">
          <ac:chgData name="Renata Fijałkowska" userId="421e1f9ef479502b" providerId="LiveId" clId="{CBFE3053-D732-47EB-8730-DE93E77CAD65}" dt="2020-12-30T08:12:47.087" v="44" actId="1076"/>
          <ac:picMkLst>
            <pc:docMk/>
            <pc:sldMk cId="2710969792" sldId="267"/>
            <ac:picMk id="7" creationId="{7EE87C73-E1CC-4FD4-9722-C04D48357731}"/>
          </ac:picMkLst>
        </pc:picChg>
        <pc:picChg chg="add mod">
          <ac:chgData name="Renata Fijałkowska" userId="421e1f9ef479502b" providerId="LiveId" clId="{CBFE3053-D732-47EB-8730-DE93E77CAD65}" dt="2020-12-30T08:19:54.437" v="93" actId="1076"/>
          <ac:picMkLst>
            <pc:docMk/>
            <pc:sldMk cId="2710969792" sldId="267"/>
            <ac:picMk id="11" creationId="{BB22F67D-5F49-4DA4-94C6-906AA4DBA110}"/>
          </ac:picMkLst>
        </pc:picChg>
      </pc:sldChg>
      <pc:sldChg chg="addSp modSp mod">
        <pc:chgData name="Renata Fijałkowska" userId="421e1f9ef479502b" providerId="LiveId" clId="{CBFE3053-D732-47EB-8730-DE93E77CAD65}" dt="2020-12-30T08:14:49.648" v="78" actId="1076"/>
        <pc:sldMkLst>
          <pc:docMk/>
          <pc:sldMk cId="3994166941" sldId="282"/>
        </pc:sldMkLst>
        <pc:picChg chg="add mod">
          <ac:chgData name="Renata Fijałkowska" userId="421e1f9ef479502b" providerId="LiveId" clId="{CBFE3053-D732-47EB-8730-DE93E77CAD65}" dt="2020-12-30T08:11:53.165" v="30" actId="1076"/>
          <ac:picMkLst>
            <pc:docMk/>
            <pc:sldMk cId="3994166941" sldId="282"/>
            <ac:picMk id="10" creationId="{0856B9EE-9FB1-4C62-BBA1-7D78CB1026D3}"/>
          </ac:picMkLst>
        </pc:picChg>
        <pc:picChg chg="add mod">
          <ac:chgData name="Renata Fijałkowska" userId="421e1f9ef479502b" providerId="LiveId" clId="{CBFE3053-D732-47EB-8730-DE93E77CAD65}" dt="2020-12-30T08:14:49.648" v="78" actId="1076"/>
          <ac:picMkLst>
            <pc:docMk/>
            <pc:sldMk cId="3994166941" sldId="282"/>
            <ac:picMk id="11" creationId="{2A7689D9-2280-4794-BC80-65502FF24E71}"/>
          </ac:picMkLst>
        </pc:picChg>
      </pc:sldChg>
      <pc:sldChg chg="addSp modSp mod">
        <pc:chgData name="Renata Fijałkowska" userId="421e1f9ef479502b" providerId="LiveId" clId="{CBFE3053-D732-47EB-8730-DE93E77CAD65}" dt="2020-12-30T08:15:03.732" v="82" actId="1076"/>
        <pc:sldMkLst>
          <pc:docMk/>
          <pc:sldMk cId="3625060305" sldId="290"/>
        </pc:sldMkLst>
        <pc:picChg chg="add mod">
          <ac:chgData name="Renata Fijałkowska" userId="421e1f9ef479502b" providerId="LiveId" clId="{CBFE3053-D732-47EB-8730-DE93E77CAD65}" dt="2020-12-30T08:12:11.218" v="35" actId="1076"/>
          <ac:picMkLst>
            <pc:docMk/>
            <pc:sldMk cId="3625060305" sldId="290"/>
            <ac:picMk id="7" creationId="{B9FB04C3-E78C-4C02-898D-AADB2C534DF5}"/>
          </ac:picMkLst>
        </pc:picChg>
        <pc:picChg chg="add mod">
          <ac:chgData name="Renata Fijałkowska" userId="421e1f9ef479502b" providerId="LiveId" clId="{CBFE3053-D732-47EB-8730-DE93E77CAD65}" dt="2020-12-30T08:15:03.732" v="82" actId="1076"/>
          <ac:picMkLst>
            <pc:docMk/>
            <pc:sldMk cId="3625060305" sldId="290"/>
            <ac:picMk id="10" creationId="{22384509-5D5C-4EBE-A673-7DBA75E83D6E}"/>
          </ac:picMkLst>
        </pc:picChg>
      </pc:sldChg>
      <pc:sldChg chg="addSp modSp mod">
        <pc:chgData name="Renata Fijałkowska" userId="421e1f9ef479502b" providerId="LiveId" clId="{CBFE3053-D732-47EB-8730-DE93E77CAD65}" dt="2020-12-30T08:19:24.375" v="87" actId="1076"/>
        <pc:sldMkLst>
          <pc:docMk/>
          <pc:sldMk cId="2226751580" sldId="293"/>
        </pc:sldMkLst>
        <pc:picChg chg="add mod">
          <ac:chgData name="Renata Fijałkowska" userId="421e1f9ef479502b" providerId="LiveId" clId="{CBFE3053-D732-47EB-8730-DE93E77CAD65}" dt="2020-12-30T08:12:24.988" v="38" actId="1076"/>
          <ac:picMkLst>
            <pc:docMk/>
            <pc:sldMk cId="2226751580" sldId="293"/>
            <ac:picMk id="7" creationId="{4923EB4A-5BAA-4093-BBCA-BEDDCF099267}"/>
          </ac:picMkLst>
        </pc:picChg>
        <pc:picChg chg="add mod">
          <ac:chgData name="Renata Fijałkowska" userId="421e1f9ef479502b" providerId="LiveId" clId="{CBFE3053-D732-47EB-8730-DE93E77CAD65}" dt="2020-12-30T08:19:24.375" v="87" actId="1076"/>
          <ac:picMkLst>
            <pc:docMk/>
            <pc:sldMk cId="2226751580" sldId="293"/>
            <ac:picMk id="8" creationId="{43B33A24-949C-4B4F-8E4E-00E247EE6223}"/>
          </ac:picMkLst>
        </pc:picChg>
      </pc:sldChg>
      <pc:sldChg chg="addSp modSp mod">
        <pc:chgData name="Renata Fijałkowska" userId="421e1f9ef479502b" providerId="LiveId" clId="{CBFE3053-D732-47EB-8730-DE93E77CAD65}" dt="2020-12-30T08:14:07.064" v="64" actId="1076"/>
        <pc:sldMkLst>
          <pc:docMk/>
          <pc:sldMk cId="1829814554" sldId="297"/>
        </pc:sldMkLst>
        <pc:picChg chg="add mod">
          <ac:chgData name="Renata Fijałkowska" userId="421e1f9ef479502b" providerId="LiveId" clId="{CBFE3053-D732-47EB-8730-DE93E77CAD65}" dt="2020-12-30T08:11:05.477" v="16" actId="1076"/>
          <ac:picMkLst>
            <pc:docMk/>
            <pc:sldMk cId="1829814554" sldId="297"/>
            <ac:picMk id="12" creationId="{6F9D83F8-008A-45CB-BF4F-D9029859659B}"/>
          </ac:picMkLst>
        </pc:picChg>
        <pc:picChg chg="add mod">
          <ac:chgData name="Renata Fijałkowska" userId="421e1f9ef479502b" providerId="LiveId" clId="{CBFE3053-D732-47EB-8730-DE93E77CAD65}" dt="2020-12-30T08:14:07.064" v="64" actId="1076"/>
          <ac:picMkLst>
            <pc:docMk/>
            <pc:sldMk cId="1829814554" sldId="297"/>
            <ac:picMk id="14" creationId="{CA71A43C-0726-424D-B89D-7CB6929AC71A}"/>
          </ac:picMkLst>
        </pc:picChg>
      </pc:sldChg>
      <pc:sldChg chg="addSp modSp mod">
        <pc:chgData name="Renata Fijałkowska" userId="421e1f9ef479502b" providerId="LiveId" clId="{CBFE3053-D732-47EB-8730-DE93E77CAD65}" dt="2020-12-30T08:13:55.310" v="60" actId="1076"/>
        <pc:sldMkLst>
          <pc:docMk/>
          <pc:sldMk cId="3890372988" sldId="298"/>
        </pc:sldMkLst>
        <pc:picChg chg="add mod">
          <ac:chgData name="Renata Fijałkowska" userId="421e1f9ef479502b" providerId="LiveId" clId="{CBFE3053-D732-47EB-8730-DE93E77CAD65}" dt="2020-12-30T08:10:48.542" v="12" actId="1076"/>
          <ac:picMkLst>
            <pc:docMk/>
            <pc:sldMk cId="3890372988" sldId="298"/>
            <ac:picMk id="11" creationId="{F183C4C9-DB79-44F4-BF4E-FA20561A3A2E}"/>
          </ac:picMkLst>
        </pc:picChg>
        <pc:picChg chg="add mod">
          <ac:chgData name="Renata Fijałkowska" userId="421e1f9ef479502b" providerId="LiveId" clId="{CBFE3053-D732-47EB-8730-DE93E77CAD65}" dt="2020-12-30T08:13:55.310" v="60" actId="1076"/>
          <ac:picMkLst>
            <pc:docMk/>
            <pc:sldMk cId="3890372988" sldId="298"/>
            <ac:picMk id="12" creationId="{E7732335-2FB9-4600-B8C0-FA9C6C7FB9FC}"/>
          </ac:picMkLst>
        </pc:picChg>
      </pc:sldChg>
      <pc:sldChg chg="addSp modSp mod">
        <pc:chgData name="Renata Fijałkowska" userId="421e1f9ef479502b" providerId="LiveId" clId="{CBFE3053-D732-47EB-8730-DE93E77CAD65}" dt="2020-12-30T08:14:56.165" v="80" actId="1076"/>
        <pc:sldMkLst>
          <pc:docMk/>
          <pc:sldMk cId="1762769185" sldId="300"/>
        </pc:sldMkLst>
        <pc:picChg chg="add mod">
          <ac:chgData name="Renata Fijałkowska" userId="421e1f9ef479502b" providerId="LiveId" clId="{CBFE3053-D732-47EB-8730-DE93E77CAD65}" dt="2020-12-30T08:11:58.456" v="32" actId="1076"/>
          <ac:picMkLst>
            <pc:docMk/>
            <pc:sldMk cId="1762769185" sldId="300"/>
            <ac:picMk id="8" creationId="{8704AC60-E028-4C0E-B69F-4DAC72271CDF}"/>
          </ac:picMkLst>
        </pc:picChg>
        <pc:picChg chg="add mod">
          <ac:chgData name="Renata Fijałkowska" userId="421e1f9ef479502b" providerId="LiveId" clId="{CBFE3053-D732-47EB-8730-DE93E77CAD65}" dt="2020-12-30T08:14:56.165" v="80" actId="1076"/>
          <ac:picMkLst>
            <pc:docMk/>
            <pc:sldMk cId="1762769185" sldId="300"/>
            <ac:picMk id="9" creationId="{8A58696E-F6D5-4535-99B8-845E29C31A84}"/>
          </ac:picMkLst>
        </pc:picChg>
      </pc:sldChg>
      <pc:sldChg chg="addSp modSp mod">
        <pc:chgData name="Renata Fijałkowska" userId="421e1f9ef479502b" providerId="LiveId" clId="{CBFE3053-D732-47EB-8730-DE93E77CAD65}" dt="2020-12-30T08:19:36.318" v="89" actId="1076"/>
        <pc:sldMkLst>
          <pc:docMk/>
          <pc:sldMk cId="3433876997" sldId="301"/>
        </pc:sldMkLst>
        <pc:picChg chg="add mod">
          <ac:chgData name="Renata Fijałkowska" userId="421e1f9ef479502b" providerId="LiveId" clId="{CBFE3053-D732-47EB-8730-DE93E77CAD65}" dt="2020-12-30T08:12:32.025" v="40" actId="1076"/>
          <ac:picMkLst>
            <pc:docMk/>
            <pc:sldMk cId="3433876997" sldId="301"/>
            <ac:picMk id="11" creationId="{51F9B388-C971-473D-8961-27782AF2E711}"/>
          </ac:picMkLst>
        </pc:picChg>
        <pc:picChg chg="add mod">
          <ac:chgData name="Renata Fijałkowska" userId="421e1f9ef479502b" providerId="LiveId" clId="{CBFE3053-D732-47EB-8730-DE93E77CAD65}" dt="2020-12-30T08:19:36.318" v="89" actId="1076"/>
          <ac:picMkLst>
            <pc:docMk/>
            <pc:sldMk cId="3433876997" sldId="301"/>
            <ac:picMk id="12" creationId="{178A6FF0-ADA6-4063-A633-7B2DF4AEACE0}"/>
          </ac:picMkLst>
        </pc:picChg>
      </pc:sldChg>
      <pc:sldChg chg="addSp modSp mod">
        <pc:chgData name="Renata Fijałkowska" userId="421e1f9ef479502b" providerId="LiveId" clId="{CBFE3053-D732-47EB-8730-DE93E77CAD65}" dt="2020-12-30T08:13:33.474" v="55" actId="1076"/>
        <pc:sldMkLst>
          <pc:docMk/>
          <pc:sldMk cId="3970345493" sldId="304"/>
        </pc:sldMkLst>
        <pc:picChg chg="add mod">
          <ac:chgData name="Renata Fijałkowska" userId="421e1f9ef479502b" providerId="LiveId" clId="{CBFE3053-D732-47EB-8730-DE93E77CAD65}" dt="2020-12-30T08:10:28.360" v="6" actId="1076"/>
          <ac:picMkLst>
            <pc:docMk/>
            <pc:sldMk cId="3970345493" sldId="304"/>
            <ac:picMk id="6" creationId="{F6BA95DE-CBDD-4F1E-AC07-9C8F83432B7E}"/>
          </ac:picMkLst>
        </pc:picChg>
        <pc:picChg chg="add mod">
          <ac:chgData name="Renata Fijałkowska" userId="421e1f9ef479502b" providerId="LiveId" clId="{CBFE3053-D732-47EB-8730-DE93E77CAD65}" dt="2020-12-30T08:13:33.474" v="55" actId="1076"/>
          <ac:picMkLst>
            <pc:docMk/>
            <pc:sldMk cId="3970345493" sldId="304"/>
            <ac:picMk id="7" creationId="{6B456960-4B5F-4B68-9127-34E9C77F6F52}"/>
          </ac:picMkLst>
        </pc:picChg>
      </pc:sldChg>
      <pc:sldChg chg="addSp modSp mod">
        <pc:chgData name="Renata Fijałkowska" userId="421e1f9ef479502b" providerId="LiveId" clId="{CBFE3053-D732-47EB-8730-DE93E77CAD65}" dt="2020-12-30T08:20:04.908" v="96" actId="14100"/>
        <pc:sldMkLst>
          <pc:docMk/>
          <pc:sldMk cId="3975635556" sldId="625"/>
        </pc:sldMkLst>
        <pc:picChg chg="add mod">
          <ac:chgData name="Renata Fijałkowska" userId="421e1f9ef479502b" providerId="LiveId" clId="{CBFE3053-D732-47EB-8730-DE93E77CAD65}" dt="2020-12-30T08:12:58.628" v="47" actId="1076"/>
          <ac:picMkLst>
            <pc:docMk/>
            <pc:sldMk cId="3975635556" sldId="625"/>
            <ac:picMk id="10" creationId="{FB6BF0F7-D2F8-488B-A963-840D78CCC8A7}"/>
          </ac:picMkLst>
        </pc:picChg>
        <pc:picChg chg="add mod">
          <ac:chgData name="Renata Fijałkowska" userId="421e1f9ef479502b" providerId="LiveId" clId="{CBFE3053-D732-47EB-8730-DE93E77CAD65}" dt="2020-12-30T08:20:04.908" v="96" actId="14100"/>
          <ac:picMkLst>
            <pc:docMk/>
            <pc:sldMk cId="3975635556" sldId="625"/>
            <ac:picMk id="11" creationId="{69E08F11-549B-4E33-9091-6B578519D8B1}"/>
          </ac:picMkLst>
        </pc:picChg>
      </pc:sldChg>
      <pc:sldChg chg="addSp modSp mod">
        <pc:chgData name="Renata Fijałkowska" userId="421e1f9ef479502b" providerId="LiveId" clId="{CBFE3053-D732-47EB-8730-DE93E77CAD65}" dt="2020-12-30T08:14:12.692" v="66" actId="1076"/>
        <pc:sldMkLst>
          <pc:docMk/>
          <pc:sldMk cId="3960651889" sldId="657"/>
        </pc:sldMkLst>
        <pc:picChg chg="add mod">
          <ac:chgData name="Renata Fijałkowska" userId="421e1f9ef479502b" providerId="LiveId" clId="{CBFE3053-D732-47EB-8730-DE93E77CAD65}" dt="2020-12-30T08:11:12.367" v="18" actId="1076"/>
          <ac:picMkLst>
            <pc:docMk/>
            <pc:sldMk cId="3960651889" sldId="657"/>
            <ac:picMk id="10" creationId="{EF4059EA-028E-496F-B46D-90BEAC0AFBDE}"/>
          </ac:picMkLst>
        </pc:picChg>
        <pc:picChg chg="add mod">
          <ac:chgData name="Renata Fijałkowska" userId="421e1f9ef479502b" providerId="LiveId" clId="{CBFE3053-D732-47EB-8730-DE93E77CAD65}" dt="2020-12-30T08:14:12.692" v="66" actId="1076"/>
          <ac:picMkLst>
            <pc:docMk/>
            <pc:sldMk cId="3960651889" sldId="657"/>
            <ac:picMk id="11" creationId="{074FF793-4B85-4E14-8FF3-5B53334CDB04}"/>
          </ac:picMkLst>
        </pc:picChg>
      </pc:sldChg>
      <pc:sldChg chg="addSp modSp mod">
        <pc:chgData name="Renata Fijałkowska" userId="421e1f9ef479502b" providerId="LiveId" clId="{CBFE3053-D732-47EB-8730-DE93E77CAD65}" dt="2020-12-30T08:14:19.176" v="68" actId="1076"/>
        <pc:sldMkLst>
          <pc:docMk/>
          <pc:sldMk cId="3526958039" sldId="658"/>
        </pc:sldMkLst>
        <pc:picChg chg="add mod">
          <ac:chgData name="Renata Fijałkowska" userId="421e1f9ef479502b" providerId="LiveId" clId="{CBFE3053-D732-47EB-8730-DE93E77CAD65}" dt="2020-12-30T08:11:18.765" v="20" actId="1076"/>
          <ac:picMkLst>
            <pc:docMk/>
            <pc:sldMk cId="3526958039" sldId="658"/>
            <ac:picMk id="10" creationId="{88257944-EC37-44F4-BCC6-7393E95A12FB}"/>
          </ac:picMkLst>
        </pc:picChg>
        <pc:picChg chg="add mod">
          <ac:chgData name="Renata Fijałkowska" userId="421e1f9ef479502b" providerId="LiveId" clId="{CBFE3053-D732-47EB-8730-DE93E77CAD65}" dt="2020-12-30T08:14:19.176" v="68" actId="1076"/>
          <ac:picMkLst>
            <pc:docMk/>
            <pc:sldMk cId="3526958039" sldId="658"/>
            <ac:picMk id="11" creationId="{0063A11E-E0F9-49F9-940A-335B6993CFD3}"/>
          </ac:picMkLst>
        </pc:picChg>
      </pc:sldChg>
      <pc:sldChg chg="addSp modSp mod">
        <pc:chgData name="Renata Fijałkowska" userId="421e1f9ef479502b" providerId="LiveId" clId="{CBFE3053-D732-47EB-8730-DE93E77CAD65}" dt="2020-12-30T08:14:25.727" v="70" actId="1076"/>
        <pc:sldMkLst>
          <pc:docMk/>
          <pc:sldMk cId="3625024417" sldId="659"/>
        </pc:sldMkLst>
        <pc:picChg chg="add mod">
          <ac:chgData name="Renata Fijałkowska" userId="421e1f9ef479502b" providerId="LiveId" clId="{CBFE3053-D732-47EB-8730-DE93E77CAD65}" dt="2020-12-30T08:11:26.953" v="22" actId="1076"/>
          <ac:picMkLst>
            <pc:docMk/>
            <pc:sldMk cId="3625024417" sldId="659"/>
            <ac:picMk id="9" creationId="{2C2E686B-C2E6-40F9-9BAB-3FA497BD6982}"/>
          </ac:picMkLst>
        </pc:picChg>
        <pc:picChg chg="add mod">
          <ac:chgData name="Renata Fijałkowska" userId="421e1f9ef479502b" providerId="LiveId" clId="{CBFE3053-D732-47EB-8730-DE93E77CAD65}" dt="2020-12-30T08:14:25.727" v="70" actId="1076"/>
          <ac:picMkLst>
            <pc:docMk/>
            <pc:sldMk cId="3625024417" sldId="659"/>
            <ac:picMk id="10" creationId="{0438B69F-69C4-43BA-8E0D-932AAE4785BF}"/>
          </ac:picMkLst>
        </pc:picChg>
      </pc:sldChg>
      <pc:sldChg chg="addSp modSp mod">
        <pc:chgData name="Renata Fijałkowska" userId="421e1f9ef479502b" providerId="LiveId" clId="{CBFE3053-D732-47EB-8730-DE93E77CAD65}" dt="2020-12-30T08:14:32.760" v="72" actId="1076"/>
        <pc:sldMkLst>
          <pc:docMk/>
          <pc:sldMk cId="96159741" sldId="660"/>
        </pc:sldMkLst>
        <pc:picChg chg="add mod">
          <ac:chgData name="Renata Fijałkowska" userId="421e1f9ef479502b" providerId="LiveId" clId="{CBFE3053-D732-47EB-8730-DE93E77CAD65}" dt="2020-12-30T08:11:32.963" v="24" actId="1076"/>
          <ac:picMkLst>
            <pc:docMk/>
            <pc:sldMk cId="96159741" sldId="660"/>
            <ac:picMk id="8" creationId="{A81C9339-54D9-4B88-82DC-6D8A2E308630}"/>
          </ac:picMkLst>
        </pc:picChg>
        <pc:picChg chg="add mod">
          <ac:chgData name="Renata Fijałkowska" userId="421e1f9ef479502b" providerId="LiveId" clId="{CBFE3053-D732-47EB-8730-DE93E77CAD65}" dt="2020-12-30T08:14:32.760" v="72" actId="1076"/>
          <ac:picMkLst>
            <pc:docMk/>
            <pc:sldMk cId="96159741" sldId="660"/>
            <ac:picMk id="9" creationId="{EC82D725-C728-45F2-AC5D-B66BA34F8380}"/>
          </ac:picMkLst>
        </pc:picChg>
      </pc:sldChg>
      <pc:sldChg chg="addSp modSp mod">
        <pc:chgData name="Renata Fijałkowska" userId="421e1f9ef479502b" providerId="LiveId" clId="{CBFE3053-D732-47EB-8730-DE93E77CAD65}" dt="2020-12-30T08:14:38.572" v="74" actId="1076"/>
        <pc:sldMkLst>
          <pc:docMk/>
          <pc:sldMk cId="3900998750" sldId="662"/>
        </pc:sldMkLst>
        <pc:picChg chg="add mod">
          <ac:chgData name="Renata Fijałkowska" userId="421e1f9ef479502b" providerId="LiveId" clId="{CBFE3053-D732-47EB-8730-DE93E77CAD65}" dt="2020-12-30T08:11:41.623" v="26" actId="1076"/>
          <ac:picMkLst>
            <pc:docMk/>
            <pc:sldMk cId="3900998750" sldId="662"/>
            <ac:picMk id="9" creationId="{9E1E53A8-A27D-4BFC-A444-ACD3484A68A4}"/>
          </ac:picMkLst>
        </pc:picChg>
        <pc:picChg chg="add mod">
          <ac:chgData name="Renata Fijałkowska" userId="421e1f9ef479502b" providerId="LiveId" clId="{CBFE3053-D732-47EB-8730-DE93E77CAD65}" dt="2020-12-30T08:14:38.572" v="74" actId="1076"/>
          <ac:picMkLst>
            <pc:docMk/>
            <pc:sldMk cId="3900998750" sldId="662"/>
            <ac:picMk id="10" creationId="{B3644D39-9E38-4291-A78B-22902552222B}"/>
          </ac:picMkLst>
        </pc:picChg>
      </pc:sldChg>
      <pc:sldChg chg="addSp modSp mod">
        <pc:chgData name="Renata Fijałkowska" userId="421e1f9ef479502b" providerId="LiveId" clId="{CBFE3053-D732-47EB-8730-DE93E77CAD65}" dt="2020-12-30T08:14:44.912" v="76" actId="1076"/>
        <pc:sldMkLst>
          <pc:docMk/>
          <pc:sldMk cId="604941031" sldId="669"/>
        </pc:sldMkLst>
        <pc:picChg chg="add mod">
          <ac:chgData name="Renata Fijałkowska" userId="421e1f9ef479502b" providerId="LiveId" clId="{CBFE3053-D732-47EB-8730-DE93E77CAD65}" dt="2020-12-30T08:11:47.336" v="28" actId="1076"/>
          <ac:picMkLst>
            <pc:docMk/>
            <pc:sldMk cId="604941031" sldId="669"/>
            <ac:picMk id="9" creationId="{F40537D7-2939-417E-B0C7-8DE856FBE648}"/>
          </ac:picMkLst>
        </pc:picChg>
        <pc:picChg chg="add mod">
          <ac:chgData name="Renata Fijałkowska" userId="421e1f9ef479502b" providerId="LiveId" clId="{CBFE3053-D732-47EB-8730-DE93E77CAD65}" dt="2020-12-30T08:14:44.912" v="76" actId="1076"/>
          <ac:picMkLst>
            <pc:docMk/>
            <pc:sldMk cId="604941031" sldId="669"/>
            <ac:picMk id="10" creationId="{97144C9D-4DF2-4DF7-B12D-F1701C8184D3}"/>
          </ac:picMkLst>
        </pc:picChg>
      </pc:sldChg>
      <pc:sldChg chg="addSp modSp mod">
        <pc:chgData name="Renata Fijałkowska" userId="421e1f9ef479502b" providerId="LiveId" clId="{CBFE3053-D732-47EB-8730-DE93E77CAD65}" dt="2020-12-30T08:19:44.797" v="91" actId="1076"/>
        <pc:sldMkLst>
          <pc:docMk/>
          <pc:sldMk cId="1770888155" sldId="670"/>
        </pc:sldMkLst>
        <pc:picChg chg="add mod">
          <ac:chgData name="Renata Fijałkowska" userId="421e1f9ef479502b" providerId="LiveId" clId="{CBFE3053-D732-47EB-8730-DE93E77CAD65}" dt="2020-12-30T08:12:38.640" v="42" actId="1076"/>
          <ac:picMkLst>
            <pc:docMk/>
            <pc:sldMk cId="1770888155" sldId="670"/>
            <ac:picMk id="6" creationId="{FB3F4999-3E5B-41BC-8094-B5FEE1B2899D}"/>
          </ac:picMkLst>
        </pc:picChg>
        <pc:picChg chg="add mod">
          <ac:chgData name="Renata Fijałkowska" userId="421e1f9ef479502b" providerId="LiveId" clId="{CBFE3053-D732-47EB-8730-DE93E77CAD65}" dt="2020-12-30T08:19:44.797" v="91" actId="1076"/>
          <ac:picMkLst>
            <pc:docMk/>
            <pc:sldMk cId="1770888155" sldId="670"/>
            <ac:picMk id="7" creationId="{FA2E41AD-0EA2-4C82-A00D-992D75337432}"/>
          </ac:picMkLst>
        </pc:picChg>
      </pc:sldChg>
      <pc:sldChg chg="addSp modSp mod">
        <pc:chgData name="Renata Fijałkowska" userId="421e1f9ef479502b" providerId="LiveId" clId="{CBFE3053-D732-47EB-8730-DE93E77CAD65}" dt="2020-12-30T08:13:39.579" v="56"/>
        <pc:sldMkLst>
          <pc:docMk/>
          <pc:sldMk cId="2996331517" sldId="673"/>
        </pc:sldMkLst>
        <pc:picChg chg="add mod">
          <ac:chgData name="Renata Fijałkowska" userId="421e1f9ef479502b" providerId="LiveId" clId="{CBFE3053-D732-47EB-8730-DE93E77CAD65}" dt="2020-12-30T08:10:34.095" v="8" actId="1076"/>
          <ac:picMkLst>
            <pc:docMk/>
            <pc:sldMk cId="2996331517" sldId="673"/>
            <ac:picMk id="5" creationId="{CC461D1E-8023-42A6-A6AD-75100CA346CC}"/>
          </ac:picMkLst>
        </pc:picChg>
        <pc:picChg chg="add mod">
          <ac:chgData name="Renata Fijałkowska" userId="421e1f9ef479502b" providerId="LiveId" clId="{CBFE3053-D732-47EB-8730-DE93E77CAD65}" dt="2020-12-30T08:13:39.579" v="56"/>
          <ac:picMkLst>
            <pc:docMk/>
            <pc:sldMk cId="2996331517" sldId="673"/>
            <ac:picMk id="6" creationId="{81660E4E-5351-4970-8D7B-49D0BDAE2947}"/>
          </ac:picMkLst>
        </pc:picChg>
      </pc:sldChg>
      <pc:sldChg chg="addSp modSp mod">
        <pc:chgData name="Renata Fijałkowska" userId="421e1f9ef479502b" providerId="LiveId" clId="{CBFE3053-D732-47EB-8730-DE93E77CAD65}" dt="2020-12-30T08:13:47.859" v="58" actId="1076"/>
        <pc:sldMkLst>
          <pc:docMk/>
          <pc:sldMk cId="675962305" sldId="674"/>
        </pc:sldMkLst>
        <pc:picChg chg="add mod">
          <ac:chgData name="Renata Fijałkowska" userId="421e1f9ef479502b" providerId="LiveId" clId="{CBFE3053-D732-47EB-8730-DE93E77CAD65}" dt="2020-12-30T08:10:40.509" v="10" actId="1076"/>
          <ac:picMkLst>
            <pc:docMk/>
            <pc:sldMk cId="675962305" sldId="674"/>
            <ac:picMk id="7" creationId="{2CFCF0FA-6B6E-49DD-AB04-6E321FDE2C6F}"/>
          </ac:picMkLst>
        </pc:picChg>
        <pc:picChg chg="add mod">
          <ac:chgData name="Renata Fijałkowska" userId="421e1f9ef479502b" providerId="LiveId" clId="{CBFE3053-D732-47EB-8730-DE93E77CAD65}" dt="2020-12-30T08:13:47.859" v="58" actId="1076"/>
          <ac:picMkLst>
            <pc:docMk/>
            <pc:sldMk cId="675962305" sldId="674"/>
            <ac:picMk id="8" creationId="{01E1C925-7965-4014-B7D5-48A53C24EB3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F8E14F-17C6-4BE2-ABDE-4B031F5598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DD035C-B7C3-4EDC-8B80-12EEF7B0923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E7FCADA-E8C8-4370-9ACB-33B978BBCCD2}" type="datetimeFigureOut">
              <a:rPr lang="en-GB"/>
              <a:pPr>
                <a:defRPr/>
              </a:pPr>
              <a:t>30/12/2020</a:t>
            </a:fld>
            <a:endParaRPr lang="en-GB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581E2-84BB-44B3-9F04-E7D5613B98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0BE2EE4-EAB0-45DB-9B0F-26E80BC72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7F9DA-9AA2-4760-BBF0-C5118783E6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F87B4F-BE0D-467B-A436-4A147016E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C6D3387-11EC-44D6-93D0-4CC0049611F9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95248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839EF693-28FA-4FAA-AE9D-DF70E57A95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798E1F06-5451-4466-A34B-578561CCA5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for inviting me to speak at this event today, to talk about the EU Settlement Scheme.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Scheme fully opened on the 30 March 2019 and I will give you an update on what it is, who can apply, and what support is available to applicants and other stakeholder groups.</a:t>
            </a: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098B2AA9-ADD5-4D3E-B331-22D2E101E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422F253-673A-41AB-9449-38B7304D497F}" type="slidenum">
              <a:rPr lang="en-GB" altLang="en-US" smtClean="0">
                <a:latin typeface="Calibri" panose="020F0502020204030204" pitchFamily="34" charset="0"/>
              </a:rPr>
              <a:pPr/>
              <a:t>1</a:t>
            </a:fld>
            <a:endParaRPr lang="en-GB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85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0B278F0-775A-B541-AA79-6A4B54292E8D}" type="slidenum">
              <a:rPr lang="fr-FR"/>
              <a:pPr/>
              <a:t>5</a:t>
            </a:fld>
            <a:endParaRPr lang="fr-FR"/>
          </a:p>
        </p:txBody>
      </p:sp>
      <p:sp>
        <p:nvSpPr>
          <p:cNvPr id="450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50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A4651D04-C796-6441-90C2-6DC23A7ECF3D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5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765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0B278F0-775A-B541-AA79-6A4B54292E8D}" type="slidenum">
              <a:rPr lang="fr-FR"/>
              <a:pPr/>
              <a:t>6</a:t>
            </a:fld>
            <a:endParaRPr lang="fr-FR"/>
          </a:p>
        </p:txBody>
      </p:sp>
      <p:sp>
        <p:nvSpPr>
          <p:cNvPr id="450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50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A4651D04-C796-6441-90C2-6DC23A7ECF3D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6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92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ECA932-E1C3-6C4F-B1C2-7D6D1F0D28E7}" type="slidenum">
              <a:rPr lang="fr-FR"/>
              <a:pPr/>
              <a:t>7</a:t>
            </a:fld>
            <a:endParaRPr lang="fr-FR"/>
          </a:p>
        </p:txBody>
      </p:sp>
      <p:sp>
        <p:nvSpPr>
          <p:cNvPr id="491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91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B01BEF29-57DC-AD44-8DCD-5618DB6264F3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7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66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ECA932-E1C3-6C4F-B1C2-7D6D1F0D28E7}" type="slidenum">
              <a:rPr lang="fr-FR"/>
              <a:pPr/>
              <a:t>8</a:t>
            </a:fld>
            <a:endParaRPr lang="fr-FR"/>
          </a:p>
        </p:txBody>
      </p:sp>
      <p:sp>
        <p:nvSpPr>
          <p:cNvPr id="491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91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B01BEF29-57DC-AD44-8DCD-5618DB6264F3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8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053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ECA932-E1C3-6C4F-B1C2-7D6D1F0D28E7}" type="slidenum">
              <a:rPr lang="fr-FR"/>
              <a:pPr/>
              <a:t>9</a:t>
            </a:fld>
            <a:endParaRPr lang="fr-FR"/>
          </a:p>
        </p:txBody>
      </p:sp>
      <p:sp>
        <p:nvSpPr>
          <p:cNvPr id="491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91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B01BEF29-57DC-AD44-8DCD-5618DB6264F3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9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186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ECA932-E1C3-6C4F-B1C2-7D6D1F0D28E7}" type="slidenum">
              <a:rPr lang="fr-FR"/>
              <a:pPr/>
              <a:t>10</a:t>
            </a:fld>
            <a:endParaRPr lang="fr-FR"/>
          </a:p>
        </p:txBody>
      </p:sp>
      <p:sp>
        <p:nvSpPr>
          <p:cNvPr id="491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91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B01BEF29-57DC-AD44-8DCD-5618DB6264F3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10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405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ECA932-E1C3-6C4F-B1C2-7D6D1F0D28E7}" type="slidenum">
              <a:rPr lang="fr-FR"/>
              <a:pPr/>
              <a:t>11</a:t>
            </a:fld>
            <a:endParaRPr lang="fr-FR"/>
          </a:p>
        </p:txBody>
      </p:sp>
      <p:sp>
        <p:nvSpPr>
          <p:cNvPr id="491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91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B01BEF29-57DC-AD44-8DCD-5618DB6264F3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11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61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ECA932-E1C3-6C4F-B1C2-7D6D1F0D28E7}" type="slidenum">
              <a:rPr lang="fr-FR"/>
              <a:pPr/>
              <a:t>12</a:t>
            </a:fld>
            <a:endParaRPr lang="fr-FR"/>
          </a:p>
        </p:txBody>
      </p:sp>
      <p:sp>
        <p:nvSpPr>
          <p:cNvPr id="491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91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B01BEF29-57DC-AD44-8DCD-5618DB6264F3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12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951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ECA932-E1C3-6C4F-B1C2-7D6D1F0D28E7}" type="slidenum">
              <a:rPr lang="fr-FR"/>
              <a:pPr/>
              <a:t>13</a:t>
            </a:fld>
            <a:endParaRPr lang="fr-FR"/>
          </a:p>
        </p:txBody>
      </p:sp>
      <p:sp>
        <p:nvSpPr>
          <p:cNvPr id="491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91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B01BEF29-57DC-AD44-8DCD-5618DB6264F3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13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573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AA0B5C-C727-034C-A8FC-1E536FA470E3}" type="slidenum">
              <a:rPr lang="fr-FR"/>
              <a:pPr/>
              <a:t>14</a:t>
            </a:fld>
            <a:endParaRPr lang="fr-FR"/>
          </a:p>
        </p:txBody>
      </p:sp>
      <p:sp>
        <p:nvSpPr>
          <p:cNvPr id="706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06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E97D017A-5C45-4843-B20B-ABFF382149DF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14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345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AA0B5C-C727-034C-A8FC-1E536FA470E3}" type="slidenum">
              <a:rPr lang="fr-FR"/>
              <a:pPr/>
              <a:t>15</a:t>
            </a:fld>
            <a:endParaRPr lang="fr-FR"/>
          </a:p>
        </p:txBody>
      </p:sp>
      <p:sp>
        <p:nvSpPr>
          <p:cNvPr id="706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06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E97D017A-5C45-4843-B20B-ABFF382149DF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15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293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5AA155-4694-474B-94B3-54717A10CF7F}" type="slidenum">
              <a:rPr lang="fr-FR"/>
              <a:pPr/>
              <a:t>16</a:t>
            </a:fld>
            <a:endParaRPr lang="fr-FR"/>
          </a:p>
        </p:txBody>
      </p:sp>
      <p:sp>
        <p:nvSpPr>
          <p:cNvPr id="788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88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A42D1C53-2E5A-B448-96FB-5D0D8211749E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16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200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826D94-A03E-864D-BAFD-81BC106F6E57}" type="slidenum">
              <a:rPr lang="fr-FR"/>
              <a:pPr/>
              <a:t>17</a:t>
            </a:fld>
            <a:endParaRPr lang="fr-FR"/>
          </a:p>
        </p:txBody>
      </p:sp>
      <p:sp>
        <p:nvSpPr>
          <p:cNvPr id="8192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19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r>
              <a:rPr lang="fr-FR" sz="1800">
                <a:latin typeface="Arial" charset="0"/>
                <a:cs typeface="Arial Unicode MS" charset="0"/>
              </a:rPr>
              <a:t>Mention political volatility, but also reassurances related to EU Citizens Rights.</a:t>
            </a:r>
          </a:p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>
              <a:latin typeface="Arial" charset="0"/>
              <a:cs typeface="Arial Unicode MS" charset="0"/>
            </a:endParaRPr>
          </a:p>
          <a:p>
            <a:pPr eaLnBrk="1">
              <a:spcBef>
                <a:spcPct val="0"/>
              </a:spcBef>
              <a:buClrTx/>
              <a:buFontTx/>
              <a:buNone/>
            </a:pPr>
            <a:r>
              <a:rPr lang="fr-FR" sz="1800">
                <a:latin typeface="Arial" charset="0"/>
                <a:cs typeface="Arial Unicode MS" charset="0"/>
              </a:rPr>
              <a:t>Mention ‘deal and no-deal’ and reassure them that even in case of the latter, citizens rights will be protected.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82555617-17E1-CA41-84FD-13B96B99C773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17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8485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983FB7-9F29-C84E-B022-39EFC16FF3EE}" type="slidenum">
              <a:rPr lang="fr-FR"/>
              <a:pPr/>
              <a:t>18</a:t>
            </a:fld>
            <a:endParaRPr lang="fr-FR"/>
          </a:p>
        </p:txBody>
      </p:sp>
      <p:sp>
        <p:nvSpPr>
          <p:cNvPr id="757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A1E74462-3495-2C40-A3E5-66A38D379843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18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914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BBF1EF-4C06-A646-BE3D-AF9CDCE74CD9}" type="slidenum">
              <a:rPr lang="fr-FR"/>
              <a:pPr/>
              <a:t>20</a:t>
            </a:fld>
            <a:endParaRPr lang="fr-FR"/>
          </a:p>
        </p:txBody>
      </p:sp>
      <p:sp>
        <p:nvSpPr>
          <p:cNvPr id="552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52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03200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spcBef>
                <a:spcPct val="0"/>
              </a:spcBef>
              <a:buClrTx/>
              <a:buFontTx/>
              <a:buNone/>
            </a:pPr>
            <a:endParaRPr lang="fr-FR" sz="1800" dirty="0">
              <a:latin typeface="Arial" charset="0"/>
              <a:cs typeface="Arial Unicode MS" charset="0"/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fld id="{8F13CB90-8132-D64E-AA35-2A2EB3253126}" type="slidenum">
              <a:rPr lang="fr-FR">
                <a:latin typeface="+mn-lt" charset="0"/>
                <a:cs typeface="+mn-ea" charset="0"/>
              </a:rPr>
              <a:pPr hangingPunct="1">
                <a:lnSpc>
                  <a:spcPct val="100000"/>
                </a:lnSpc>
                <a:buClrTx/>
                <a:buFontTx/>
                <a:buNone/>
              </a:pPr>
              <a:t>20</a:t>
            </a:fld>
            <a:endParaRPr lang="fr-FR">
              <a:latin typeface="+mn-lt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4081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9739E7AE-EAF5-45CD-B966-B515B2A743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8A6FC9EA-6476-4018-839E-F6141FA7D4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dirty="0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1834F5B6-D6F6-4350-9A7D-DD379F2B9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1656A-4BE5-4879-A3E8-46228BE38E6E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260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COSI_SHR\Publications Print and Design\Brand Management\Home Office\Templates\New\PowerPoint\Home-Office_RGB_AW.png">
            <a:extLst>
              <a:ext uri="{FF2B5EF4-FFF2-40B4-BE49-F238E27FC236}">
                <a16:creationId xmlns:a16="http://schemas.microsoft.com/office/drawing/2014/main" id="{988FC343-0D2D-4AFD-ACB5-7E70A5FC7D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2363" y="665163"/>
            <a:ext cx="2895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136" y="2584922"/>
            <a:ext cx="10255472" cy="1470025"/>
          </a:xfrm>
          <a:noFill/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136" y="4340696"/>
            <a:ext cx="10255472" cy="1752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5442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COSI_SHR\Publications Print and Design\Brand Management\Home Office\Templates\New\PowerPoint\Home Office horizontal.png">
            <a:extLst>
              <a:ext uri="{FF2B5EF4-FFF2-40B4-BE49-F238E27FC236}">
                <a16:creationId xmlns:a16="http://schemas.microsoft.com/office/drawing/2014/main" id="{A09E8CAB-5500-4C81-8D23-216E3FA06A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6367463"/>
            <a:ext cx="1970088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4" y="0"/>
            <a:ext cx="11857567" cy="1341438"/>
          </a:xfrm>
          <a:gradFill>
            <a:gsLst>
              <a:gs pos="50000">
                <a:srgbClr val="8F23B3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0"/>
          </a:gradFill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0DD61D-F7DF-4BBE-82EB-995186A119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4DF36-A8C0-4827-B335-29D8B384D3D2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74416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FD310-B8F7-45F6-B09F-17AC62892C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42E0A-E86D-42DD-B537-EE4E2D699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F25C1-3767-4FED-8E40-AACB0A98E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F428E-DF9F-421E-8C7B-34DD4186D058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20698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B47C40-8A15-49D6-A1BB-0D05460193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DD5C94-30BD-47C3-8098-1D18AE845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7B8464-D5F6-481C-8E7B-4BB31784D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898AB-A1CB-4BA1-B2C7-D019A124747C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8300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A3EE9C-DAB3-4515-B968-E882C9CB4E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66B9F2-EB95-419F-B6C2-4C84BB384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BE5F1B-900D-481B-90A3-185C05AC6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FC703-F08D-4477-811D-581E6F5D9A89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59636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719A52-5BCE-4768-AAF6-CFDE5CB2FA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8BC7D7-5D36-4D0E-BCE8-7759D423E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58A9BB-4564-444C-AEB6-8FEFA5A4F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92044-FF36-44DF-869F-F67868FF68E7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1300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8D10C9-4510-473C-95D8-2F641FEB06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22A353-C686-443A-AA84-B2CBDEC03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B1F21-34E1-423F-96D2-74AB24A5B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B8740-2CA2-4A23-A8E0-C0BFD6E6E0B8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01125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F22B1F-F756-4D18-A107-A25E15BCD1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CB6AE-9896-48AF-A92B-C98064C99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99CFA-13D3-4337-95E7-5A781040F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778F5-FE41-4C93-A30E-AA962B89A7E7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143674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0C76C-B85E-4D16-8AF4-0426B396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842554-C92D-406F-A57A-F65A984AA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DB00A-967A-4863-8929-082947B4B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83177-1076-4FAD-9B4A-3D420DBC9ED1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106573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7C884-EC66-4214-8113-1013B8CCAB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11561-FA73-48EC-88AD-7F401DEE2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B2DD0-B506-4B96-8B98-BD8A2154F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F16F8-D1D9-498C-883A-27DC5649028C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68281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5D6CE-A305-4674-A3F2-EF1B974394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A8802-8EE8-4E00-9DC6-505BE5C34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0387D-33B7-43D0-89E5-744105DF0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AD506-5685-4714-90D0-BE3AA12FDAD7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516152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15D1163-2B6E-4E69-8BD7-F9ABE4FBC25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3888" y="0"/>
            <a:ext cx="11568112" cy="1341438"/>
          </a:xfrm>
          <a:prstGeom prst="rect">
            <a:avLst/>
          </a:prstGeom>
          <a:solidFill>
            <a:srgbClr val="8F2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0" tIns="108000" rIns="180000" bIns="7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7A1638F-6E84-4C5C-A531-D5BA5A6EA3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D0D8F-7D24-438A-B635-2BB0C82EA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7F7F7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9DF57B-B04A-4082-974F-D57E2E23316B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2B6D78-9636-49E6-8CDF-4CCF8950A297}"/>
              </a:ext>
            </a:extLst>
          </p:cNvPr>
          <p:cNvSpPr/>
          <p:nvPr userDrawn="1"/>
        </p:nvSpPr>
        <p:spPr>
          <a:xfrm>
            <a:off x="0" y="0"/>
            <a:ext cx="239713" cy="6858000"/>
          </a:xfrm>
          <a:prstGeom prst="rect">
            <a:avLst/>
          </a:prstGeom>
          <a:solidFill>
            <a:srgbClr val="8F2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12" r:id="rId2"/>
    <p:sldLayoutId id="214748421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19" r:id="rId9"/>
    <p:sldLayoutId id="2147484220" r:id="rId10"/>
    <p:sldLayoutId id="214748422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ct val="20000"/>
        </a:spcBef>
        <a:spcAft>
          <a:spcPct val="0"/>
        </a:spcAft>
        <a:buClr>
          <a:srgbClr val="8F23B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8F23B3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08075" indent="-193675" algn="l" rtl="0" eaLnBrk="0" fontAlgn="base" hangingPunct="0">
        <a:spcBef>
          <a:spcPct val="20000"/>
        </a:spcBef>
        <a:spcAft>
          <a:spcPct val="0"/>
        </a:spcAft>
        <a:buClr>
          <a:srgbClr val="8F23B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8F23B3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8F23B3"/>
        </a:buClr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12.png"/><Relationship Id="rId9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v.uk/government/publications/policy-paper-on-citizens-rights-in-the-event-of-a-no-deal-Brexit" TargetMode="External"/><Relationship Id="rId13" Type="http://schemas.openxmlformats.org/officeDocument/2006/relationships/hyperlink" Target="https://www.gov.uk/foreign-travel-advice" TargetMode="External"/><Relationship Id="rId18" Type="http://schemas.openxmlformats.org/officeDocument/2006/relationships/image" Target="../media/image6.jpg"/><Relationship Id="rId3" Type="http://schemas.openxmlformats.org/officeDocument/2006/relationships/hyperlink" Target="http://www.gov.uk/eusettledstatus" TargetMode="External"/><Relationship Id="rId7" Type="http://schemas.openxmlformats.org/officeDocument/2006/relationships/hyperlink" Target="http://www.gov.uk/government/publications/eu-settlement-scheme-assisted-digital-service" TargetMode="External"/><Relationship Id="rId12" Type="http://schemas.openxmlformats.org/officeDocument/2006/relationships/hyperlink" Target="https://www.gov.uk/guidance/pet-travel-to-europe-after-brexit" TargetMode="External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v.uk/settled-status-eu-citizens-families/applying-for-settled-status" TargetMode="External"/><Relationship Id="rId11" Type="http://schemas.openxmlformats.org/officeDocument/2006/relationships/hyperlink" Target="https://www.gov.uk/guidance/driving-in-the-eu-after-brexit-international-driving-permits" TargetMode="External"/><Relationship Id="rId5" Type="http://schemas.openxmlformats.org/officeDocument/2006/relationships/hyperlink" Target="http://www.gov.uk/government/publications/eu-settlement-scheme-id-document-scanner-locations" TargetMode="External"/><Relationship Id="rId15" Type="http://schemas.openxmlformats.org/officeDocument/2006/relationships/image" Target="../media/image24.png"/><Relationship Id="rId10" Type="http://schemas.openxmlformats.org/officeDocument/2006/relationships/hyperlink" Target="https://www.gov.uk/visit-europe-brexit" TargetMode="External"/><Relationship Id="rId4" Type="http://schemas.openxmlformats.org/officeDocument/2006/relationships/hyperlink" Target="https://www.bradford.gov.uk/your-community/brexit-and-the-settlement-scheme/what-are-settled-status-or-pre-settled-status/" TargetMode="External"/><Relationship Id="rId9" Type="http://schemas.openxmlformats.org/officeDocument/2006/relationships/hyperlink" Target="https://www.gov.uk/guidance/eu-settlement-scheme-evidence-of-uk-residence" TargetMode="External"/><Relationship Id="rId14" Type="http://schemas.openxmlformats.org/officeDocument/2006/relationships/hyperlink" Target="https://gov.smartwebportal.co.uk/homeoffice/public/webform.asp?id=67&amp;id2=627DF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D596EC9-F00B-FB40-90D4-6EBFB505B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92" y="334799"/>
            <a:ext cx="7429500" cy="18161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E7A647C-4E6D-7942-8D2E-A610CF6CC2AA}"/>
              </a:ext>
            </a:extLst>
          </p:cNvPr>
          <p:cNvSpPr txBox="1">
            <a:spLocks/>
          </p:cNvSpPr>
          <p:nvPr/>
        </p:nvSpPr>
        <p:spPr bwMode="auto">
          <a:xfrm>
            <a:off x="462099" y="1060651"/>
            <a:ext cx="11507514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8F23B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l-GB" sz="2800" dirty="0">
                <a:solidFill>
                  <a:schemeClr val="tx2">
                    <a:lumMod val="75000"/>
                  </a:schemeClr>
                </a:solidFill>
              </a:rPr>
              <a:t>FAMILY STAR – wykorzystanie dobrych praktyk we współpracy międzynarodowej post BREXIT</a:t>
            </a:r>
            <a:r>
              <a:rPr lang="pl-GB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ctr"/>
            <a:endParaRPr lang="pl-GB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GB" dirty="0"/>
              <a:t>KONFERENCJA MIĘDZYNARODOWA </a:t>
            </a:r>
            <a:endParaRPr lang="pl-GB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pl-GB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pl-GB" dirty="0">
                <a:solidFill>
                  <a:schemeClr val="tx2">
                    <a:lumMod val="75000"/>
                  </a:schemeClr>
                </a:solidFill>
              </a:rPr>
              <a:t>Aleksandra Marcinkowska &amp; Renata Fijałkowska </a:t>
            </a:r>
          </a:p>
          <a:p>
            <a:pPr algn="ctr"/>
            <a:endParaRPr lang="pl-GB" sz="2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pl-GB" sz="2800" dirty="0">
                <a:solidFill>
                  <a:schemeClr val="tx2">
                    <a:lumMod val="75000"/>
                  </a:schemeClr>
                </a:solidFill>
              </a:rPr>
              <a:t>21 września 2020 Oświęcim </a:t>
            </a:r>
          </a:p>
          <a:p>
            <a:pPr algn="ctr"/>
            <a:endParaRPr lang="pl-GB" sz="2800" dirty="0">
              <a:solidFill>
                <a:schemeClr val="tx2">
                  <a:lumMod val="75000"/>
                </a:schemeClr>
              </a:solidFill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  </a:t>
            </a:r>
          </a:p>
          <a:p>
            <a:endParaRPr lang="en-GB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4724C40-7567-E742-9A7B-382D05ED1325}"/>
              </a:ext>
            </a:extLst>
          </p:cNvPr>
          <p:cNvSpPr txBox="1">
            <a:spLocks/>
          </p:cNvSpPr>
          <p:nvPr/>
        </p:nvSpPr>
        <p:spPr bwMode="auto">
          <a:xfrm>
            <a:off x="239713" y="0"/>
            <a:ext cx="11952287" cy="976313"/>
          </a:xfrm>
          <a:prstGeom prst="rect">
            <a:avLst/>
          </a:prstGeom>
          <a:gradFill>
            <a:gsLst>
              <a:gs pos="50000">
                <a:srgbClr val="8F23B3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108000" rIns="180000" bIns="7200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European Union and EU27/ EEA/ EFTA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4203617-0B84-B84D-80A0-A60C5E64F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475" y="5431001"/>
            <a:ext cx="4318000" cy="10922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15C3667-C8D8-7744-ABD2-68BC2A62F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334" y="5515339"/>
            <a:ext cx="2434141" cy="10922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3512569-BB73-4586-AB9E-194398E91A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99" y="4894585"/>
            <a:ext cx="1985818" cy="1805527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CB4AA16-EE61-4881-901E-4FC720CF1E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61" y="5462836"/>
            <a:ext cx="2364097" cy="90355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5188D0F-7C52-4869-AA6B-62122DABB2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248" y="0"/>
            <a:ext cx="1274618" cy="11588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rysunek&#10;&#10;Opis wygenerowany automatycznie">
            <a:extLst>
              <a:ext uri="{FF2B5EF4-FFF2-40B4-BE49-F238E27FC236}">
                <a16:creationId xmlns:a16="http://schemas.microsoft.com/office/drawing/2014/main" id="{2709741A-ACBA-CE44-A887-FCAB1D472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0595" y="5196115"/>
            <a:ext cx="3367232" cy="151087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A183159E-0E17-9F4A-AC69-E47633456821}"/>
              </a:ext>
            </a:extLst>
          </p:cNvPr>
          <p:cNvSpPr txBox="1"/>
          <p:nvPr/>
        </p:nvSpPr>
        <p:spPr>
          <a:xfrm>
            <a:off x="702468" y="1329194"/>
            <a:ext cx="9742517" cy="37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GB" sz="2000" dirty="0">
                <a:solidFill>
                  <a:schemeClr val="tx2">
                    <a:lumMod val="75000"/>
                  </a:schemeClr>
                </a:solidFill>
              </a:rPr>
              <a:t>-   </a:t>
            </a:r>
            <a:r>
              <a:rPr lang="pl-PL" sz="2000" dirty="0">
                <a:solidFill>
                  <a:schemeClr val="tx2">
                    <a:lumMod val="75000"/>
                  </a:schemeClr>
                </a:solidFill>
              </a:rPr>
              <a:t>Ja i Renata Fijałkowska </a:t>
            </a:r>
            <a:endParaRPr lang="pl-GB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l-PL" sz="2000" dirty="0">
                <a:solidFill>
                  <a:schemeClr val="tx2">
                    <a:lumMod val="75000"/>
                  </a:schemeClr>
                </a:solidFill>
              </a:rPr>
              <a:t>R</a:t>
            </a:r>
            <a:r>
              <a:rPr lang="pl-GB" sz="2000" dirty="0">
                <a:solidFill>
                  <a:schemeClr val="tx2">
                    <a:lumMod val="75000"/>
                  </a:schemeClr>
                </a:solidFill>
              </a:rPr>
              <a:t>ozpoczęcie współpracy EDU SMART TRAINING CENTRE z Powiatowym Centrum Pomocy Rodzinie przy projekcie międzynarodowym LEVEL UP – komptetencje przyszłości wrzesień 2018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l-GB" sz="2000" dirty="0">
                <a:solidFill>
                  <a:schemeClr val="tx2">
                    <a:lumMod val="75000"/>
                  </a:schemeClr>
                </a:solidFill>
              </a:rPr>
              <a:t>DIALOG OF TRANSFORMATION</a:t>
            </a:r>
            <a:r>
              <a:rPr lang="pl-GB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GB" sz="2000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® - przeciwdziałanie wypaleniu zawodowemu </a:t>
            </a:r>
            <a:endParaRPr lang="pl-GB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l-GB" sz="2000" dirty="0">
                <a:solidFill>
                  <a:schemeClr val="tx2">
                    <a:lumMod val="75000"/>
                  </a:schemeClr>
                </a:solidFill>
              </a:rPr>
              <a:t>Program FAMILY STAR - </a:t>
            </a:r>
            <a:r>
              <a:rPr lang="pl-PL" sz="2000" dirty="0">
                <a:solidFill>
                  <a:schemeClr val="tx2">
                    <a:lumMod val="75000"/>
                  </a:schemeClr>
                </a:solidFill>
              </a:rPr>
              <a:t>w</a:t>
            </a:r>
            <a:r>
              <a:rPr lang="pl-GB" sz="2000" dirty="0">
                <a:solidFill>
                  <a:schemeClr val="tx2">
                    <a:lumMod val="75000"/>
                  </a:schemeClr>
                </a:solidFill>
              </a:rPr>
              <a:t>ykorzystanie narzędzie FAMILY STAR do pracy z klientem polskojęzycznym w UK i Irlandii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l-GB" sz="2000" dirty="0">
                <a:solidFill>
                  <a:schemeClr val="tx2">
                    <a:lumMod val="75000"/>
                  </a:schemeClr>
                </a:solidFill>
              </a:rPr>
              <a:t>Przydatne linki </a:t>
            </a: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AB8AB077-1630-6746-9064-365639962C33}"/>
              </a:ext>
            </a:extLst>
          </p:cNvPr>
          <p:cNvSpPr/>
          <p:nvPr/>
        </p:nvSpPr>
        <p:spPr>
          <a:xfrm>
            <a:off x="702468" y="305774"/>
            <a:ext cx="10983564" cy="727498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l-GB" sz="2800" dirty="0">
                <a:solidFill>
                  <a:schemeClr val="bg1"/>
                </a:solidFill>
              </a:rPr>
              <a:t>WSPÓŁPRACA MIĘDZYNARODOWA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6BA95DE-CBDD-4F1E-AC07-9C8F83432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913" y="5528806"/>
            <a:ext cx="2364097" cy="90355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B456960-4B5F-4B68-9127-34E9C77F6F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937" y="305774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4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Obraz zawierający rysunek&#10;&#10;Opis wygenerowany automatycznie">
            <a:extLst>
              <a:ext uri="{FF2B5EF4-FFF2-40B4-BE49-F238E27FC236}">
                <a16:creationId xmlns:a16="http://schemas.microsoft.com/office/drawing/2014/main" id="{66095C60-C05F-D245-AA4C-6AA1BF214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5346" y="5373747"/>
            <a:ext cx="2906653" cy="1304216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DF2273BF-7A28-8E47-BDDF-9B96385F1DC0}"/>
              </a:ext>
            </a:extLst>
          </p:cNvPr>
          <p:cNvSpPr txBox="1"/>
          <p:nvPr/>
        </p:nvSpPr>
        <p:spPr>
          <a:xfrm>
            <a:off x="666781" y="1778538"/>
            <a:ext cx="7378943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GB" sz="2800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pl-GB" sz="2800" dirty="0"/>
              <a:t> – DIALOG – Ja i komunikacja ze sobą </a:t>
            </a:r>
          </a:p>
          <a:p>
            <a:pPr algn="just">
              <a:lnSpc>
                <a:spcPct val="150000"/>
              </a:lnSpc>
            </a:pPr>
            <a:r>
              <a:rPr lang="pl-GB" sz="2800" b="1" dirty="0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pl-GB" sz="2800" dirty="0"/>
              <a:t> – Idea – Ja i nauka zdrowego myślenia</a:t>
            </a:r>
          </a:p>
          <a:p>
            <a:pPr algn="just">
              <a:lnSpc>
                <a:spcPct val="150000"/>
              </a:lnSpc>
            </a:pPr>
            <a:r>
              <a:rPr lang="pl-GB" sz="2800" b="1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pl-GB" sz="2800" dirty="0"/>
              <a:t> – Akcja – Ja i podjęcie transformacji </a:t>
            </a:r>
          </a:p>
          <a:p>
            <a:pPr algn="just">
              <a:lnSpc>
                <a:spcPct val="150000"/>
              </a:lnSpc>
            </a:pPr>
            <a:r>
              <a:rPr lang="pl-GB" sz="2800" b="1" dirty="0">
                <a:solidFill>
                  <a:schemeClr val="accent2">
                    <a:lumMod val="75000"/>
                  </a:schemeClr>
                </a:solidFill>
              </a:rPr>
              <a:t>L</a:t>
            </a:r>
            <a:r>
              <a:rPr lang="pl-GB" sz="2800" dirty="0"/>
              <a:t> – Lider – Ja lider swojego życia </a:t>
            </a:r>
          </a:p>
          <a:p>
            <a:pPr algn="just">
              <a:lnSpc>
                <a:spcPct val="150000"/>
              </a:lnSpc>
            </a:pPr>
            <a:r>
              <a:rPr lang="pl-GB" sz="2800" b="1" dirty="0">
                <a:solidFill>
                  <a:schemeClr val="accent2">
                    <a:lumMod val="75000"/>
                  </a:schemeClr>
                </a:solidFill>
              </a:rPr>
              <a:t>O</a:t>
            </a:r>
            <a:r>
              <a:rPr lang="pl-GB" sz="2800" dirty="0"/>
              <a:t> – Obserwacja – Ja i moje emocje i wybory </a:t>
            </a:r>
          </a:p>
          <a:p>
            <a:pPr algn="just">
              <a:lnSpc>
                <a:spcPct val="150000"/>
              </a:lnSpc>
            </a:pPr>
            <a:r>
              <a:rPr lang="pl-GB" sz="2800" b="1" dirty="0">
                <a:solidFill>
                  <a:schemeClr val="accent2">
                    <a:lumMod val="75000"/>
                  </a:schemeClr>
                </a:solidFill>
              </a:rPr>
              <a:t>G</a:t>
            </a:r>
            <a:r>
              <a:rPr lang="pl-GB" sz="2800" dirty="0"/>
              <a:t> – Granice – Ja i inni </a:t>
            </a:r>
          </a:p>
          <a:p>
            <a:r>
              <a:rPr lang="pl-GB" dirty="0"/>
              <a:t> </a:t>
            </a:r>
          </a:p>
        </p:txBody>
      </p:sp>
      <p:sp>
        <p:nvSpPr>
          <p:cNvPr id="4" name="Prostokąt zaokrąglony 3">
            <a:extLst>
              <a:ext uri="{FF2B5EF4-FFF2-40B4-BE49-F238E27FC236}">
                <a16:creationId xmlns:a16="http://schemas.microsoft.com/office/drawing/2014/main" id="{1F455B5E-12B9-1748-8778-09660C6EABC4}"/>
              </a:ext>
            </a:extLst>
          </p:cNvPr>
          <p:cNvSpPr/>
          <p:nvPr/>
        </p:nvSpPr>
        <p:spPr>
          <a:xfrm>
            <a:off x="470239" y="378346"/>
            <a:ext cx="10983564" cy="727498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l-GB" sz="2800" dirty="0">
                <a:solidFill>
                  <a:schemeClr val="bg1"/>
                </a:solidFill>
              </a:rPr>
              <a:t>DIALOG OF TRANSFORMATION</a:t>
            </a:r>
            <a:r>
              <a:rPr lang="pl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GB" sz="2800" dirty="0">
                <a:solidFill>
                  <a:schemeClr val="bg1"/>
                </a:solidFill>
                <a:cs typeface="Arial" panose="020B0604020202020204" pitchFamily="34" charset="0"/>
              </a:rPr>
              <a:t>®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C461D1E-8023-42A6-A6AD-75100CA34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247" y="5373747"/>
            <a:ext cx="2364097" cy="90355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81660E4E-5351-4970-8D7B-49D0BDAE29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937" y="305774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3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Obraz zawierający rysunek&#10;&#10;Opis wygenerowany automatycznie">
            <a:extLst>
              <a:ext uri="{FF2B5EF4-FFF2-40B4-BE49-F238E27FC236}">
                <a16:creationId xmlns:a16="http://schemas.microsoft.com/office/drawing/2014/main" id="{2DEB6B59-AFF9-5348-9AA5-2E4B56081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767" y="0"/>
            <a:ext cx="3367232" cy="151087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13E81E2C-9B26-2D4B-ACC1-569412B18687}"/>
              </a:ext>
            </a:extLst>
          </p:cNvPr>
          <p:cNvSpPr txBox="1"/>
          <p:nvPr/>
        </p:nvSpPr>
        <p:spPr>
          <a:xfrm>
            <a:off x="207820" y="755439"/>
            <a:ext cx="48712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GB" dirty="0"/>
              <a:t>Program FAMILY STAR </a:t>
            </a:r>
          </a:p>
          <a:p>
            <a:r>
              <a:rPr lang="pl-GB" dirty="0"/>
              <a:t>DIALOG OF TRANSFORMATION</a:t>
            </a:r>
            <a:r>
              <a:rPr lang="pl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GB" dirty="0">
                <a:cs typeface="Arial" panose="020B0604020202020204" pitchFamily="34" charset="0"/>
              </a:rPr>
              <a:t>®</a:t>
            </a:r>
            <a:r>
              <a:rPr lang="pl-GB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endParaRPr lang="pl-GB" dirty="0"/>
          </a:p>
          <a:p>
            <a:endParaRPr lang="pl-GB" dirty="0"/>
          </a:p>
          <a:p>
            <a:r>
              <a:rPr lang="pl-GB" dirty="0"/>
              <a:t> </a:t>
            </a:r>
          </a:p>
          <a:p>
            <a:endParaRPr lang="pl-GB" dirty="0"/>
          </a:p>
          <a:p>
            <a:endParaRPr lang="pl-GB" dirty="0"/>
          </a:p>
        </p:txBody>
      </p:sp>
      <p:pic>
        <p:nvPicPr>
          <p:cNvPr id="2049" name="Picture 1" descr="page1image323146896">
            <a:extLst>
              <a:ext uri="{FF2B5EF4-FFF2-40B4-BE49-F238E27FC236}">
                <a16:creationId xmlns:a16="http://schemas.microsoft.com/office/drawing/2014/main" id="{2AB2924C-B4E9-0F4B-A9B1-BBB16184B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419" y="21206823"/>
            <a:ext cx="13768918" cy="1947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age1image323446704">
            <a:extLst>
              <a:ext uri="{FF2B5EF4-FFF2-40B4-BE49-F238E27FC236}">
                <a16:creationId xmlns:a16="http://schemas.microsoft.com/office/drawing/2014/main" id="{5B04FC3F-E45A-D74A-B6A3-6BA9CD35B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972" y="1030599"/>
            <a:ext cx="7182196" cy="404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522B5EF6-D2E1-5F4F-8508-7CD62260C99B}"/>
              </a:ext>
            </a:extLst>
          </p:cNvPr>
          <p:cNvSpPr/>
          <p:nvPr/>
        </p:nvSpPr>
        <p:spPr>
          <a:xfrm>
            <a:off x="1327419" y="4610713"/>
            <a:ext cx="10227272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>
                <a:latin typeface="Calibri" panose="020F0502020204030204" pitchFamily="34" charset="0"/>
              </a:rPr>
              <a:t>Elastyczny, asertywny, </a:t>
            </a:r>
            <a:r>
              <a:rPr lang="pl-PL" dirty="0" err="1">
                <a:latin typeface="Calibri" panose="020F0502020204030204" pitchFamily="34" charset="0"/>
              </a:rPr>
              <a:t>przemyślany</a:t>
            </a:r>
            <a:r>
              <a:rPr lang="pl-PL" dirty="0">
                <a:latin typeface="Calibri" panose="020F0502020204030204" pitchFamily="34" charset="0"/>
              </a:rPr>
              <a:t>, </a:t>
            </a:r>
            <a:r>
              <a:rPr lang="pl-PL" dirty="0" err="1">
                <a:latin typeface="Calibri" panose="020F0502020204030204" pitchFamily="34" charset="0"/>
              </a:rPr>
              <a:t>niezależny</a:t>
            </a:r>
            <a:r>
              <a:rPr lang="pl-PL" dirty="0">
                <a:latin typeface="Calibri" panose="020F0502020204030204" pitchFamily="34" charset="0"/>
              </a:rPr>
              <a:t>, kochany, </a:t>
            </a:r>
            <a:r>
              <a:rPr lang="pl-PL" dirty="0" err="1">
                <a:latin typeface="Calibri" panose="020F0502020204030204" pitchFamily="34" charset="0"/>
              </a:rPr>
              <a:t>jogistyczny</a:t>
            </a:r>
            <a:r>
              <a:rPr lang="pl-PL" dirty="0">
                <a:latin typeface="Calibri" panose="020F0502020204030204" pitchFamily="34" charset="0"/>
              </a:rPr>
              <a:t>, wyznaczone cele, zarzadzanie czasem, działanie, </a:t>
            </a:r>
            <a:r>
              <a:rPr lang="pl-PL" dirty="0" err="1">
                <a:latin typeface="Calibri" panose="020F0502020204030204" pitchFamily="34" charset="0"/>
              </a:rPr>
              <a:t>zarządzanie</a:t>
            </a:r>
            <a:r>
              <a:rPr lang="pl-PL" dirty="0">
                <a:latin typeface="Calibri" panose="020F0502020204030204" pitchFamily="34" charset="0"/>
              </a:rPr>
              <a:t> ryzykiem i wyniki 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CFCF0FA-6B6E-49DD-AB04-6E321FDE2C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356" y="5827401"/>
            <a:ext cx="2364097" cy="90355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01E1C925-7965-4014-B7D5-48A53C24EB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696" y="111212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962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953149" y="5130412"/>
            <a:ext cx="3580934" cy="121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</a:pPr>
            <a:endParaRPr lang="en-GB" sz="2400" b="1" dirty="0">
              <a:solidFill>
                <a:srgbClr val="333333"/>
              </a:solidFill>
              <a:latin typeface="Source Sans Pro" charset="0"/>
              <a:cs typeface="Calibri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457934" y="1672038"/>
            <a:ext cx="10133281" cy="3362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marL="342866" indent="-3428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Co to jest Brexit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i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jaki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będzie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miał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wpływ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na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Twoje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życie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w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Wielkiej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Brytanii</a:t>
            </a:r>
            <a:endParaRPr lang="en-GB" sz="2200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 marL="342866" indent="-3428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Co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musisz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zrobić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, aby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pozostać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w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Wielkiej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Brytanii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zachowująć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obecne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prawa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</a:p>
          <a:p>
            <a:pPr marL="342866" indent="-3428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Co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zrobić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,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kiedy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moje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dziecko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nie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ma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dokumentu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bo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nie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ma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pozwolenia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drugiego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rodzica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na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wydanie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paszportu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</a:p>
          <a:p>
            <a:pPr marL="342866" indent="-3428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Jak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wygląda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proces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aplikacji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w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ramach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system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osiedlenczego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(EU Settlement Scheme)</a:t>
            </a:r>
          </a:p>
          <a:p>
            <a:pPr marL="342866" indent="-3428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Gdzie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możesz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uzyskać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pomoc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bezpłatnie</a:t>
            </a:r>
            <a:endParaRPr lang="en-GB" sz="2200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 marL="342866" indent="-3428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Daty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i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terminy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</a:p>
          <a:p>
            <a:pPr marL="342866" indent="-3428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Co </a:t>
            </a:r>
            <a:r>
              <a:rPr lang="en-GB" sz="2200" dirty="0" err="1">
                <a:solidFill>
                  <a:schemeClr val="tx1"/>
                </a:solidFill>
                <a:latin typeface="Source Sans Pro"/>
                <a:cs typeface="Calibri" charset="0"/>
              </a:rPr>
              <a:t>potem</a:t>
            </a:r>
            <a:r>
              <a:rPr lang="en-GB" sz="2200" dirty="0">
                <a:solidFill>
                  <a:schemeClr val="tx1"/>
                </a:solidFill>
                <a:latin typeface="Source Sans Pro"/>
                <a:cs typeface="Calibri" charset="0"/>
              </a:rPr>
              <a:t>?  </a:t>
            </a:r>
          </a:p>
          <a:p>
            <a:endParaRPr lang="en-GB" sz="2400" b="1" dirty="0">
              <a:solidFill>
                <a:srgbClr val="333333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</a:pPr>
            <a:endParaRPr lang="en-GB" sz="2400" b="1" dirty="0">
              <a:solidFill>
                <a:srgbClr val="333333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</a:pPr>
            <a:endParaRPr lang="en-GB" sz="2000" dirty="0">
              <a:solidFill>
                <a:srgbClr val="333333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</a:pPr>
            <a:endParaRPr lang="en-GB" sz="2000" dirty="0">
              <a:solidFill>
                <a:srgbClr val="333333"/>
              </a:solidFill>
              <a:latin typeface="Source Sans Pro" charset="0"/>
              <a:cs typeface="Calibri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13129" y="3254039"/>
            <a:ext cx="231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endParaRPr lang="en-GB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5232A7E-9ED3-3745-9208-714397A86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8" y="6171842"/>
            <a:ext cx="2857500" cy="68615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066A02C-C106-064C-82A1-9F9ED5EEA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012" y="5474760"/>
            <a:ext cx="4318000" cy="1092200"/>
          </a:xfrm>
          <a:prstGeom prst="rect">
            <a:avLst/>
          </a:prstGeom>
        </p:spPr>
      </p:pic>
      <p:sp>
        <p:nvSpPr>
          <p:cNvPr id="9" name="Prostokąt zaokrąglony 8">
            <a:extLst>
              <a:ext uri="{FF2B5EF4-FFF2-40B4-BE49-F238E27FC236}">
                <a16:creationId xmlns:a16="http://schemas.microsoft.com/office/drawing/2014/main" id="{840A5EEA-3F02-5249-898C-F4B5FCBF8409}"/>
              </a:ext>
            </a:extLst>
          </p:cNvPr>
          <p:cNvSpPr/>
          <p:nvPr/>
        </p:nvSpPr>
        <p:spPr>
          <a:xfrm>
            <a:off x="702468" y="305774"/>
            <a:ext cx="10983564" cy="727498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fr-FR" sz="2800" b="1" dirty="0" err="1">
                <a:latin typeface="Source Sans Pro" charset="0"/>
              </a:rPr>
              <a:t>Użyteczne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informacje</a:t>
            </a:r>
            <a:r>
              <a:rPr lang="fr-FR" sz="2800" b="1" dirty="0">
                <a:latin typeface="Source Sans Pro" charset="0"/>
              </a:rPr>
              <a:t>, </a:t>
            </a:r>
            <a:r>
              <a:rPr lang="fr-FR" sz="2800" b="1" dirty="0" err="1">
                <a:latin typeface="Source Sans Pro" charset="0"/>
              </a:rPr>
              <a:t>ktorych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dowiecie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sie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podczas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spotkania</a:t>
            </a:r>
            <a:r>
              <a:rPr lang="fr-FR" sz="2800" b="1" dirty="0">
                <a:latin typeface="Source Sans Pro" charset="0"/>
              </a:rPr>
              <a:t>: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9E15AD18-9C8A-F849-B19D-F3332B18CA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334" y="5515339"/>
            <a:ext cx="2434141" cy="10922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F183C4C9-DB79-44F4-BF4E-FA20561A3A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913" y="4475773"/>
            <a:ext cx="2364097" cy="90355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7732335-2FB9-4600-B8C0-FA9C6C7FB9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003" y="2995518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729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8085834" y="1318608"/>
            <a:ext cx="3563473" cy="381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Officjalnie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Wielka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Brytania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wyszła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już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z UE. </a:t>
            </a:r>
          </a:p>
          <a:p>
            <a:pPr>
              <a:lnSpc>
                <a:spcPct val="100000"/>
              </a:lnSpc>
            </a:pPr>
            <a:endParaRPr lang="en-GB" sz="24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Po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okresie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przejsciowym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1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stycznia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2021,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umowy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obowiązujące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pomiedzy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Wielką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Brytanią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UE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ulegną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zmianie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GB" sz="24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</a:pP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Dotyczy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to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również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prawa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obywateli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krajów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UE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do podejmowania lub poszukiwania pracy 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w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Wielkiej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Brytanii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.</a:t>
            </a:r>
            <a:endParaRPr lang="en-GB" sz="2000" dirty="0">
              <a:solidFill>
                <a:srgbClr val="333333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</a:pPr>
            <a:endParaRPr lang="en-GB" sz="2000" dirty="0">
              <a:solidFill>
                <a:srgbClr val="333333"/>
              </a:solidFill>
              <a:latin typeface="Source Sans Pro" charset="0"/>
              <a:cs typeface="Calibri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953149" y="5130412"/>
            <a:ext cx="3580934" cy="121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</a:pPr>
            <a:endParaRPr lang="en-GB" sz="2400" b="1" dirty="0">
              <a:solidFill>
                <a:srgbClr val="333333"/>
              </a:solidFill>
              <a:latin typeface="Source Sans Pro" charset="0"/>
              <a:cs typeface="Calibri" charset="0"/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456" y="863935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" name="Text Box 5">
            <a:extLst>
              <a:ext uri="{FF2B5EF4-FFF2-40B4-BE49-F238E27FC236}">
                <a16:creationId xmlns:a16="http://schemas.microsoft.com/office/drawing/2014/main" id="{054623F6-863E-8B4F-812F-604A4F0F8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5216" y="1752819"/>
            <a:ext cx="3263893" cy="801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Data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Brexitu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to 31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stycznia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2020</a:t>
            </a:r>
          </a:p>
        </p:txBody>
      </p:sp>
      <p:sp>
        <p:nvSpPr>
          <p:cNvPr id="10" name="Prostokąt zaokrąglony 9">
            <a:extLst>
              <a:ext uri="{FF2B5EF4-FFF2-40B4-BE49-F238E27FC236}">
                <a16:creationId xmlns:a16="http://schemas.microsoft.com/office/drawing/2014/main" id="{371202D7-97ED-824F-88A3-484170697584}"/>
              </a:ext>
            </a:extLst>
          </p:cNvPr>
          <p:cNvSpPr/>
          <p:nvPr/>
        </p:nvSpPr>
        <p:spPr>
          <a:xfrm>
            <a:off x="702468" y="174398"/>
            <a:ext cx="10787063" cy="911452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fr-FR" sz="2800" b="1" dirty="0">
                <a:latin typeface="Source Sans Pro" charset="0"/>
              </a:rPr>
              <a:t>Co to </a:t>
            </a:r>
            <a:r>
              <a:rPr lang="fr-FR" sz="2800" b="1" dirty="0" err="1">
                <a:latin typeface="Source Sans Pro" charset="0"/>
              </a:rPr>
              <a:t>jest</a:t>
            </a:r>
            <a:r>
              <a:rPr lang="fr-FR" sz="2800" b="1" dirty="0">
                <a:latin typeface="Source Sans Pro" charset="0"/>
              </a:rPr>
              <a:t> Brexit? </a:t>
            </a:r>
          </a:p>
        </p:txBody>
      </p:sp>
      <p:pic>
        <p:nvPicPr>
          <p:cNvPr id="3" name="Obraz 2" descr="Obraz zawierający znak, pociąg, żółty, czerwony&#10;&#10;Opis wygenerowany automatycznie">
            <a:extLst>
              <a:ext uri="{FF2B5EF4-FFF2-40B4-BE49-F238E27FC236}">
                <a16:creationId xmlns:a16="http://schemas.microsoft.com/office/drawing/2014/main" id="{8AF8F3B7-5CB8-BC48-BD91-5F134E2D4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21" y="1752819"/>
            <a:ext cx="3071899" cy="239493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FC98D3D-00DF-4042-B05D-BEBB2A9E9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18" y="5765800"/>
            <a:ext cx="4318000" cy="1092200"/>
          </a:xfrm>
          <a:prstGeom prst="rect">
            <a:avLst/>
          </a:prstGeom>
        </p:spPr>
      </p:pic>
      <p:pic>
        <p:nvPicPr>
          <p:cNvPr id="7" name="Obraz 6" descr="Obraz zawierający znak, żywność&#10;&#10;Opis wygenerowany automatycznie">
            <a:extLst>
              <a:ext uri="{FF2B5EF4-FFF2-40B4-BE49-F238E27FC236}">
                <a16:creationId xmlns:a16="http://schemas.microsoft.com/office/drawing/2014/main" id="{BCEB981A-5161-AD46-9C0A-68C230463B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807" y="2834114"/>
            <a:ext cx="2854709" cy="201136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80F225D-FF5D-2E4F-91A7-D8C9BF8C38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216" y="5730355"/>
            <a:ext cx="2434141" cy="109220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A845C0DD-83FF-460C-9F66-000AE83A64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410" y="178346"/>
            <a:ext cx="2364097" cy="903555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46DB657D-587F-4EF1-8284-3DBF64212F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93" y="62902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02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708" y="943299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7725015" y="1172122"/>
            <a:ext cx="3657918" cy="1875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Prawa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obywateli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krajów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UE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ich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rodzin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(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także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z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poza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UE)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pozostają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takie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same do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końca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okresu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przejściowego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czyli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31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grudnia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2020. </a:t>
            </a:r>
          </a:p>
          <a:p>
            <a:pPr>
              <a:lnSpc>
                <a:spcPct val="100000"/>
              </a:lnSpc>
            </a:pPr>
            <a:endParaRPr lang="en-GB" sz="24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</a:pP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Jeśli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chcą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oni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pozosta</a:t>
            </a:r>
            <a:r>
              <a:rPr lang="en-GB" sz="2400" dirty="0" err="1">
                <a:solidFill>
                  <a:srgbClr val="333333"/>
                </a:solidFill>
                <a:latin typeface="Source Sans Pro" charset="0"/>
                <a:cs typeface="Calibri" charset="0"/>
              </a:rPr>
              <a:t>ć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 w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Wielkiej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Brytanii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po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tym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okresie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do 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30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czerwca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2021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muszą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złoży</a:t>
            </a:r>
            <a:r>
              <a:rPr lang="en-GB" sz="2400" dirty="0" err="1">
                <a:solidFill>
                  <a:srgbClr val="333333"/>
                </a:solidFill>
                <a:latin typeface="Source Sans Pro" charset="0"/>
                <a:cs typeface="Calibri" charset="0"/>
              </a:rPr>
              <a:t>ć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wniosek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w ramach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nowego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systemu osiedleńczego 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(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EU Settlement Scheme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).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endParaRPr lang="en-GB" sz="24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</a:pPr>
            <a:endParaRPr lang="en-GB" sz="12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</p:txBody>
      </p:sp>
      <p:grpSp>
        <p:nvGrpSpPr>
          <p:cNvPr id="9230" name="Group 14"/>
          <p:cNvGrpSpPr>
            <a:grpSpLocks/>
          </p:cNvGrpSpPr>
          <p:nvPr/>
        </p:nvGrpSpPr>
        <p:grpSpPr bwMode="auto">
          <a:xfrm>
            <a:off x="4549642" y="4149600"/>
            <a:ext cx="2557131" cy="1219041"/>
            <a:chOff x="611" y="3152"/>
            <a:chExt cx="1454" cy="656"/>
          </a:xfrm>
        </p:grpSpPr>
        <p:pic>
          <p:nvPicPr>
            <p:cNvPr id="9231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" y="3152"/>
              <a:ext cx="1451" cy="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739" y="3297"/>
              <a:ext cx="1326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89988" tIns="44994" rIns="89988" bIns="44994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2800" b="1" dirty="0">
                  <a:solidFill>
                    <a:srgbClr val="333333"/>
                  </a:solidFill>
                  <a:latin typeface="Source Sans Pro" charset="0"/>
                  <a:cs typeface="Calibri" charset="0"/>
                </a:rPr>
                <a:t>30-06-2021</a:t>
              </a:r>
            </a:p>
          </p:txBody>
        </p:sp>
      </p:grpSp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D58643BF-D8E0-6643-8633-340E566D131D}"/>
              </a:ext>
            </a:extLst>
          </p:cNvPr>
          <p:cNvSpPr/>
          <p:nvPr/>
        </p:nvSpPr>
        <p:spPr>
          <a:xfrm>
            <a:off x="702468" y="174398"/>
            <a:ext cx="10787063" cy="636962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fr-FR" sz="2800" b="1" dirty="0">
                <a:latin typeface="Source Sans Pro" charset="0"/>
              </a:rPr>
              <a:t>Co BREXIT </a:t>
            </a:r>
            <a:r>
              <a:rPr lang="fr-FR" sz="2800" b="1" dirty="0" err="1">
                <a:latin typeface="Source Sans Pro" charset="0"/>
              </a:rPr>
              <a:t>oznacza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dla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mnie</a:t>
            </a:r>
            <a:r>
              <a:rPr lang="fr-FR" sz="2800" b="1" dirty="0">
                <a:latin typeface="Source Sans Pro" charset="0"/>
              </a:rPr>
              <a:t>? </a:t>
            </a:r>
          </a:p>
        </p:txBody>
      </p:sp>
      <p:pic>
        <p:nvPicPr>
          <p:cNvPr id="3" name="Obraz 2" descr="Obraz zawierający siedzi, biały&#10;&#10;Opis wygenerowany automatycznie">
            <a:extLst>
              <a:ext uri="{FF2B5EF4-FFF2-40B4-BE49-F238E27FC236}">
                <a16:creationId xmlns:a16="http://schemas.microsoft.com/office/drawing/2014/main" id="{8B717309-8CB7-CD46-9F97-D56A4038F4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9" y="943299"/>
            <a:ext cx="5724764" cy="289344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CF65156-8B38-764C-AF62-0951F278A6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17" y="5681496"/>
            <a:ext cx="4318000" cy="10922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FEA4713E-5180-914F-AB59-41C53E7455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756" y="5623327"/>
            <a:ext cx="2434141" cy="10922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F9D83F8-008A-45CB-BF4F-D902985965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13" y="4333147"/>
            <a:ext cx="2364097" cy="903555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CA71A43C-0726-424D-B89D-7CB6929AC7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66" y="32064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145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708" y="943299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7579151" y="1172122"/>
            <a:ext cx="4515439" cy="1875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W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ramach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systemu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osiedlenczego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otrzymuje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się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nowy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status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immigracyjny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: 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status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osoby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osiedlonej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lub</a:t>
            </a:r>
            <a:endParaRPr lang="en-GB" sz="2400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tymczasowy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status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osoby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osiedlonej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. </a:t>
            </a:r>
            <a:endParaRPr lang="en-GB" sz="2400" b="1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>
              <a:lnSpc>
                <a:spcPct val="100000"/>
              </a:lnSpc>
            </a:pPr>
            <a:endParaRPr lang="en-GB" sz="2400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>
              <a:lnSpc>
                <a:spcPct val="100000"/>
              </a:lnSpc>
            </a:pP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Skladanie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wnioskow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w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odbywa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się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w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systemie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elektronicznym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i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się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za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to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nie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płaci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. </a:t>
            </a:r>
          </a:p>
          <a:p>
            <a:pPr>
              <a:lnSpc>
                <a:spcPct val="100000"/>
              </a:lnSpc>
            </a:pPr>
            <a:endParaRPr lang="en-GB" sz="2400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>
              <a:lnSpc>
                <a:spcPct val="100000"/>
              </a:lnSpc>
            </a:pPr>
            <a:endParaRPr lang="en-GB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chemeClr val="tx1"/>
                </a:solidFill>
                <a:latin typeface="Source Sans Pro"/>
                <a:cs typeface="Calibri" charset="0"/>
              </a:rPr>
              <a:t>* </a:t>
            </a:r>
            <a:r>
              <a:rPr lang="en-GB" dirty="0" err="1">
                <a:solidFill>
                  <a:schemeClr val="tx1"/>
                </a:solidFill>
                <a:latin typeface="Source Sans Pro"/>
                <a:cs typeface="Calibri" charset="0"/>
              </a:rPr>
              <a:t>istnieje</a:t>
            </a:r>
            <a:r>
              <a:rPr lang="en-GB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Source Sans Pro"/>
                <a:cs typeface="Calibri" charset="0"/>
              </a:rPr>
              <a:t>papierowa</a:t>
            </a:r>
            <a:r>
              <a:rPr lang="en-GB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Source Sans Pro"/>
                <a:cs typeface="Calibri" charset="0"/>
              </a:rPr>
              <a:t>wersja</a:t>
            </a:r>
            <a:r>
              <a:rPr lang="en-GB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Source Sans Pro"/>
                <a:cs typeface="Calibri" charset="0"/>
              </a:rPr>
              <a:t>aplikacji</a:t>
            </a:r>
            <a:r>
              <a:rPr lang="en-GB" dirty="0">
                <a:solidFill>
                  <a:schemeClr val="tx1"/>
                </a:solidFill>
                <a:latin typeface="Source Sans Pro"/>
                <a:cs typeface="Calibri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Source Sans Pro"/>
                <a:cs typeface="Calibri" charset="0"/>
              </a:rPr>
              <a:t>która</a:t>
            </a:r>
            <a:r>
              <a:rPr lang="en-GB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Source Sans Pro"/>
                <a:cs typeface="Calibri" charset="0"/>
              </a:rPr>
              <a:t>można</a:t>
            </a:r>
            <a:r>
              <a:rPr lang="en-GB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Source Sans Pro"/>
                <a:cs typeface="Calibri" charset="0"/>
              </a:rPr>
              <a:t>uzyskać</a:t>
            </a:r>
            <a:r>
              <a:rPr lang="en-GB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Source Sans Pro"/>
                <a:cs typeface="Calibri" charset="0"/>
              </a:rPr>
              <a:t>dzwoniąć</a:t>
            </a:r>
            <a:r>
              <a:rPr lang="en-GB" dirty="0">
                <a:solidFill>
                  <a:schemeClr val="tx1"/>
                </a:solidFill>
                <a:latin typeface="Source Sans Pro"/>
                <a:cs typeface="Calibri" charset="0"/>
              </a:rPr>
              <a:t> do EU Resolution Centre w </a:t>
            </a:r>
            <a:r>
              <a:rPr lang="en-GB" dirty="0" err="1">
                <a:solidFill>
                  <a:schemeClr val="tx1"/>
                </a:solidFill>
                <a:latin typeface="Source Sans Pro"/>
                <a:cs typeface="Calibri" charset="0"/>
              </a:rPr>
              <a:t>szczególnych</a:t>
            </a:r>
            <a:r>
              <a:rPr lang="en-GB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Source Sans Pro"/>
                <a:cs typeface="Calibri" charset="0"/>
              </a:rPr>
              <a:t>przypadkach</a:t>
            </a:r>
            <a:r>
              <a:rPr lang="en-GB" dirty="0">
                <a:solidFill>
                  <a:schemeClr val="tx1"/>
                </a:solidFill>
                <a:latin typeface="Source Sans Pro"/>
                <a:cs typeface="Calibri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GB" sz="12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</p:txBody>
      </p:sp>
      <p:grpSp>
        <p:nvGrpSpPr>
          <p:cNvPr id="9230" name="Group 14"/>
          <p:cNvGrpSpPr>
            <a:grpSpLocks/>
          </p:cNvGrpSpPr>
          <p:nvPr/>
        </p:nvGrpSpPr>
        <p:grpSpPr bwMode="auto">
          <a:xfrm>
            <a:off x="4486061" y="5028992"/>
            <a:ext cx="2557131" cy="1219041"/>
            <a:chOff x="611" y="3152"/>
            <a:chExt cx="1454" cy="656"/>
          </a:xfrm>
        </p:grpSpPr>
        <p:pic>
          <p:nvPicPr>
            <p:cNvPr id="9231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" y="3152"/>
              <a:ext cx="1451" cy="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739" y="3297"/>
              <a:ext cx="1326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89988" tIns="44994" rIns="89988" bIns="44994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2800" b="1" dirty="0">
                  <a:solidFill>
                    <a:srgbClr val="333333"/>
                  </a:solidFill>
                  <a:latin typeface="Source Sans Pro" charset="0"/>
                  <a:cs typeface="Calibri" charset="0"/>
                </a:rPr>
                <a:t>30-06-2021</a:t>
              </a:r>
            </a:p>
          </p:txBody>
        </p:sp>
      </p:grpSp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D58643BF-D8E0-6643-8633-340E566D131D}"/>
              </a:ext>
            </a:extLst>
          </p:cNvPr>
          <p:cNvSpPr/>
          <p:nvPr/>
        </p:nvSpPr>
        <p:spPr>
          <a:xfrm>
            <a:off x="702468" y="174398"/>
            <a:ext cx="10787063" cy="636962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fr-FR" sz="2800" b="1" dirty="0">
                <a:latin typeface="Source Sans Pro" charset="0"/>
              </a:rPr>
              <a:t>Co Brexit </a:t>
            </a:r>
            <a:r>
              <a:rPr lang="fr-FR" sz="2800" b="1" dirty="0" err="1">
                <a:latin typeface="Source Sans Pro" charset="0"/>
              </a:rPr>
              <a:t>oznacza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dla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mnie</a:t>
            </a:r>
            <a:r>
              <a:rPr lang="fr-FR" sz="2800" b="1" dirty="0">
                <a:latin typeface="Source Sans Pro" charset="0"/>
              </a:rPr>
              <a:t>? </a:t>
            </a:r>
          </a:p>
        </p:txBody>
      </p:sp>
      <p:pic>
        <p:nvPicPr>
          <p:cNvPr id="3" name="Obraz 2" descr="Obraz zawierający siedzi, biały&#10;&#10;Opis wygenerowany automatycznie">
            <a:extLst>
              <a:ext uri="{FF2B5EF4-FFF2-40B4-BE49-F238E27FC236}">
                <a16:creationId xmlns:a16="http://schemas.microsoft.com/office/drawing/2014/main" id="{8B717309-8CB7-CD46-9F97-D56A4038F4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89" y="1745424"/>
            <a:ext cx="5724764" cy="289344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CF65156-8B38-764C-AF62-0951F278A6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17" y="5681496"/>
            <a:ext cx="4318000" cy="10922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F4059EA-028E-496F-B46D-90BEAC0AFB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657" y="5865043"/>
            <a:ext cx="2364097" cy="90355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074FF793-4B85-4E14-8FF3-5B53334CDB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04" y="163466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518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470" y="1190187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D58643BF-D8E0-6643-8633-340E566D131D}"/>
              </a:ext>
            </a:extLst>
          </p:cNvPr>
          <p:cNvSpPr/>
          <p:nvPr/>
        </p:nvSpPr>
        <p:spPr>
          <a:xfrm>
            <a:off x="702468" y="174398"/>
            <a:ext cx="10787063" cy="66685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fr-FR" sz="2800" b="1" dirty="0">
                <a:latin typeface="Source Sans Pro" charset="0"/>
              </a:rPr>
              <a:t>Co Brexit </a:t>
            </a:r>
            <a:r>
              <a:rPr lang="fr-FR" sz="2800" b="1" dirty="0" err="1">
                <a:latin typeface="Source Sans Pro" charset="0"/>
              </a:rPr>
              <a:t>dla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mnie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oznacza</a:t>
            </a:r>
            <a:r>
              <a:rPr lang="fr-FR" sz="2800" b="1" dirty="0">
                <a:latin typeface="Source Sans Pro" charset="0"/>
              </a:rPr>
              <a:t>?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CF65156-8B38-764C-AF62-0951F278A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39" y="5628213"/>
            <a:ext cx="4318000" cy="1092200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085E1A7E-8DBF-3141-9558-6C0D3401B0BC}"/>
              </a:ext>
            </a:extLst>
          </p:cNvPr>
          <p:cNvSpPr/>
          <p:nvPr/>
        </p:nvSpPr>
        <p:spPr>
          <a:xfrm>
            <a:off x="6547104" y="1376092"/>
            <a:ext cx="52373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400" dirty="0" err="1">
                <a:latin typeface="Source Sans Pro" charset="0"/>
                <a:cs typeface="Calibri" charset="0"/>
              </a:rPr>
              <a:t>Nowy</a:t>
            </a:r>
            <a:r>
              <a:rPr lang="en-GB" sz="2400" dirty="0">
                <a:latin typeface="Source Sans Pro" charset="0"/>
                <a:cs typeface="Calibri" charset="0"/>
              </a:rPr>
              <a:t> status </a:t>
            </a:r>
            <a:r>
              <a:rPr lang="en-GB" sz="2400" dirty="0" err="1">
                <a:latin typeface="Source Sans Pro" charset="0"/>
                <a:cs typeface="Calibri" charset="0"/>
              </a:rPr>
              <a:t>immigracyjny</a:t>
            </a:r>
            <a:r>
              <a:rPr lang="en-GB" sz="2400" dirty="0"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latin typeface="Source Sans Pro" charset="0"/>
                <a:cs typeface="Calibri" charset="0"/>
              </a:rPr>
              <a:t>potrzebny</a:t>
            </a:r>
            <a:r>
              <a:rPr lang="en-GB" sz="2400" dirty="0">
                <a:latin typeface="Source Sans Pro" charset="0"/>
                <a:cs typeface="Calibri" charset="0"/>
              </a:rPr>
              <a:t> jest aby:</a:t>
            </a:r>
          </a:p>
        </p:txBody>
      </p:sp>
      <p:sp>
        <p:nvSpPr>
          <p:cNvPr id="14" name="Text Box 9">
            <a:extLst>
              <a:ext uri="{FF2B5EF4-FFF2-40B4-BE49-F238E27FC236}">
                <a16:creationId xmlns:a16="http://schemas.microsoft.com/office/drawing/2014/main" id="{5DCD7FC2-31E5-7E49-AB30-238D35DCF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7104" y="2207089"/>
            <a:ext cx="5546909" cy="8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Pracować</a:t>
            </a:r>
            <a:r>
              <a:rPr lang="en-GB" sz="2400" dirty="0">
                <a:solidFill>
                  <a:srgbClr val="333333"/>
                </a:solidFill>
                <a:latin typeface="Source Sans Pro"/>
                <a:cs typeface="Calibri" charset="0"/>
              </a:rPr>
              <a:t>   </a:t>
            </a:r>
          </a:p>
          <a:p>
            <a:pPr>
              <a:lnSpc>
                <a:spcPct val="150000"/>
              </a:lnSpc>
              <a:buClrTx/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Korzystać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z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opieki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medycznej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(NHS)</a:t>
            </a:r>
          </a:p>
          <a:p>
            <a:pPr>
              <a:lnSpc>
                <a:spcPct val="150000"/>
              </a:lnSpc>
              <a:buClrTx/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Wynajmować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bez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ograniczeń</a:t>
            </a:r>
            <a:endParaRPr lang="en-GB" sz="2400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>
              <a:lnSpc>
                <a:spcPct val="150000"/>
              </a:lnSpc>
              <a:buClrTx/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Podróżować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bez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ograniczeń</a:t>
            </a:r>
            <a:endParaRPr lang="en-GB" sz="2400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>
              <a:lnSpc>
                <a:spcPct val="150000"/>
              </a:lnSpc>
              <a:buClrTx/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Korzystać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z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pożyczek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studenckich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</a:p>
          <a:p>
            <a:pPr>
              <a:lnSpc>
                <a:spcPct val="150000"/>
              </a:lnSpc>
              <a:buClrTx/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Korzystać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z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benfitów</a:t>
            </a:r>
            <a:endParaRPr lang="en-GB" sz="2400" dirty="0">
              <a:solidFill>
                <a:schemeClr val="tx1"/>
              </a:solidFill>
              <a:latin typeface="Source Sans Pro"/>
              <a:cs typeface="Calibri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1B08144-CB28-3F45-8946-976EB81F3E57}"/>
              </a:ext>
            </a:extLst>
          </p:cNvPr>
          <p:cNvSpPr/>
          <p:nvPr/>
        </p:nvSpPr>
        <p:spPr>
          <a:xfrm>
            <a:off x="6115470" y="5681496"/>
            <a:ext cx="48869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400" dirty="0" err="1">
                <a:latin typeface="Source Sans Pro"/>
              </a:rPr>
              <a:t>Dok</a:t>
            </a:r>
            <a:r>
              <a:rPr lang="en-GB" sz="2400" dirty="0" err="1">
                <a:latin typeface="Source Sans Pro"/>
                <a:cs typeface="Calibri" charset="0"/>
              </a:rPr>
              <a:t>ł</a:t>
            </a:r>
            <a:r>
              <a:rPr lang="en-GB" sz="2400" dirty="0" err="1">
                <a:latin typeface="Source Sans Pro"/>
              </a:rPr>
              <a:t>adne</a:t>
            </a:r>
            <a:r>
              <a:rPr lang="en-GB" sz="2400" dirty="0">
                <a:latin typeface="Source Sans Pro"/>
              </a:rPr>
              <a:t> </a:t>
            </a:r>
            <a:r>
              <a:rPr lang="en-GB" sz="2400" dirty="0" err="1">
                <a:latin typeface="Source Sans Pro"/>
              </a:rPr>
              <a:t>prawa</a:t>
            </a:r>
            <a:r>
              <a:rPr lang="en-GB" sz="2400" dirty="0">
                <a:latin typeface="Source Sans Pro"/>
              </a:rPr>
              <a:t> </a:t>
            </a:r>
            <a:r>
              <a:rPr lang="en-GB" sz="2400" dirty="0" err="1">
                <a:latin typeface="Source Sans Pro"/>
              </a:rPr>
              <a:t>b</a:t>
            </a:r>
            <a:r>
              <a:rPr lang="en-GB" sz="2400" dirty="0" err="1">
                <a:latin typeface="Source Sans Pro"/>
                <a:cs typeface="Calibri" charset="0"/>
              </a:rPr>
              <a:t>ę</a:t>
            </a:r>
            <a:r>
              <a:rPr lang="en-GB" sz="2400" dirty="0" err="1">
                <a:latin typeface="Source Sans Pro"/>
              </a:rPr>
              <a:t>d</a:t>
            </a:r>
            <a:r>
              <a:rPr lang="en-GB" sz="2400" dirty="0" err="1">
                <a:latin typeface="Source Sans Pro"/>
                <a:cs typeface="Calibri" charset="0"/>
              </a:rPr>
              <a:t>ą</a:t>
            </a:r>
            <a:r>
              <a:rPr lang="en-GB" sz="2400" dirty="0">
                <a:latin typeface="Source Sans Pro"/>
              </a:rPr>
              <a:t> </a:t>
            </a:r>
            <a:r>
              <a:rPr lang="en-GB" sz="2400" dirty="0" err="1">
                <a:latin typeface="Source Sans Pro"/>
              </a:rPr>
              <a:t>zale</a:t>
            </a:r>
            <a:r>
              <a:rPr lang="en-GB" sz="2400" dirty="0" err="1">
                <a:latin typeface="Source Sans Pro"/>
                <a:cs typeface="Calibri" charset="0"/>
              </a:rPr>
              <a:t>ż</a:t>
            </a:r>
            <a:r>
              <a:rPr lang="en-GB" sz="2400" dirty="0" err="1">
                <a:latin typeface="Source Sans Pro"/>
              </a:rPr>
              <a:t>e</a:t>
            </a:r>
            <a:r>
              <a:rPr lang="en-GB" sz="2400" dirty="0" err="1">
                <a:latin typeface="Source Sans Pro"/>
                <a:cs typeface="Calibri" charset="0"/>
              </a:rPr>
              <a:t>ć</a:t>
            </a:r>
            <a:r>
              <a:rPr lang="en-GB" sz="2400" dirty="0">
                <a:latin typeface="Source Sans Pro"/>
              </a:rPr>
              <a:t> od </a:t>
            </a:r>
            <a:r>
              <a:rPr lang="en-GB" sz="2400" dirty="0" err="1">
                <a:latin typeface="Source Sans Pro"/>
              </a:rPr>
              <a:t>uzyskanego</a:t>
            </a:r>
            <a:r>
              <a:rPr lang="en-GB" sz="2400" dirty="0">
                <a:latin typeface="Source Sans Pro"/>
              </a:rPr>
              <a:t> </a:t>
            </a:r>
            <a:r>
              <a:rPr lang="en-GB" sz="2400" dirty="0" err="1">
                <a:latin typeface="Source Sans Pro"/>
              </a:rPr>
              <a:t>statusu</a:t>
            </a:r>
            <a:r>
              <a:rPr lang="en-GB" sz="2400" dirty="0">
                <a:latin typeface="Source Sans Pro"/>
              </a:rPr>
              <a:t>. </a:t>
            </a:r>
            <a:endParaRPr lang="x-none" sz="2400" dirty="0">
              <a:latin typeface="Source Sans Pro"/>
            </a:endParaRPr>
          </a:p>
        </p:txBody>
      </p:sp>
      <p:pic>
        <p:nvPicPr>
          <p:cNvPr id="8" name="Obraz 7" descr="Obraz zawierający znak, siedzi, ulica, osoby&#10;&#10;Opis wygenerowany automatycznie">
            <a:extLst>
              <a:ext uri="{FF2B5EF4-FFF2-40B4-BE49-F238E27FC236}">
                <a16:creationId xmlns:a16="http://schemas.microsoft.com/office/drawing/2014/main" id="{805BA596-8055-8F42-B6D8-7ABD99A870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35" y="1322008"/>
            <a:ext cx="4713444" cy="266067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9DB01CB-EEB0-A34D-A219-F7668A44BE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8" y="4259347"/>
            <a:ext cx="2434141" cy="10922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88257944-EC37-44F4-BCC6-7393E95A12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157" y="4353669"/>
            <a:ext cx="2364097" cy="90355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0063A11E-E0F9-49F9-940A-335B6993CF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35" y="213395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580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D58643BF-D8E0-6643-8633-340E566D131D}"/>
              </a:ext>
            </a:extLst>
          </p:cNvPr>
          <p:cNvSpPr/>
          <p:nvPr/>
        </p:nvSpPr>
        <p:spPr>
          <a:xfrm>
            <a:off x="702468" y="174398"/>
            <a:ext cx="10787063" cy="732325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fr-FR" sz="2800" b="1" dirty="0" err="1">
                <a:latin typeface="Source Sans Pro" charset="0"/>
              </a:rPr>
              <a:t>Kto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musi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aplikować</a:t>
            </a:r>
            <a:r>
              <a:rPr lang="fr-FR" sz="2800" b="1" dirty="0">
                <a:latin typeface="Source Sans Pro" charset="0"/>
              </a:rPr>
              <a:t> o </a:t>
            </a:r>
            <a:r>
              <a:rPr lang="fr-FR" sz="2800" b="1" dirty="0" err="1">
                <a:latin typeface="Source Sans Pro" charset="0"/>
              </a:rPr>
              <a:t>status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osoby</a:t>
            </a:r>
            <a:r>
              <a:rPr lang="fr-FR" sz="2800" b="1" dirty="0">
                <a:latin typeface="Source Sans Pro" charset="0"/>
              </a:rPr>
              <a:t> </a:t>
            </a:r>
            <a:r>
              <a:rPr lang="fr-FR" sz="2800" b="1" dirty="0" err="1">
                <a:latin typeface="Source Sans Pro" charset="0"/>
              </a:rPr>
              <a:t>osiedlonej</a:t>
            </a:r>
            <a:r>
              <a:rPr lang="fr-FR" sz="2800" b="1" dirty="0">
                <a:latin typeface="Source Sans Pro" charset="0"/>
              </a:rPr>
              <a:t>?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CF65156-8B38-764C-AF62-0951F278A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17" y="5681496"/>
            <a:ext cx="4318000" cy="1092200"/>
          </a:xfrm>
          <a:prstGeom prst="rect">
            <a:avLst/>
          </a:prstGeom>
        </p:spPr>
      </p:pic>
      <p:sp>
        <p:nvSpPr>
          <p:cNvPr id="12" name="Text Box 12">
            <a:extLst>
              <a:ext uri="{FF2B5EF4-FFF2-40B4-BE49-F238E27FC236}">
                <a16:creationId xmlns:a16="http://schemas.microsoft.com/office/drawing/2014/main" id="{C7CDE138-5546-E84C-B093-1216D3727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9744" y="1614783"/>
            <a:ext cx="7178611" cy="1179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just"/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Wszyscy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obywatele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UE,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którzy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nie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mają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obywatelstwa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Brytyjskiego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chyba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, </a:t>
            </a:r>
            <a:r>
              <a:rPr lang="en-GB" sz="2400" dirty="0" err="1">
                <a:latin typeface="Source Sans Pro"/>
              </a:rPr>
              <a:t>ż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mają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Indefinite Leave to Remain (ILR). </a:t>
            </a:r>
            <a:endParaRPr lang="en-GB" sz="2400" b="1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 algn="just">
              <a:spcBef>
                <a:spcPts val="288"/>
              </a:spcBef>
              <a:spcAft>
                <a:spcPts val="288"/>
              </a:spcAft>
            </a:pPr>
            <a:endParaRPr lang="en-GB" sz="1000" b="1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 algn="just">
              <a:spcBef>
                <a:spcPts val="288"/>
              </a:spcBef>
              <a:spcAft>
                <a:spcPts val="288"/>
              </a:spcAft>
            </a:pPr>
            <a:r>
              <a:rPr lang="en-GB" sz="2400" b="1" dirty="0" err="1">
                <a:solidFill>
                  <a:schemeClr val="tx1"/>
                </a:solidFill>
                <a:latin typeface="Source Sans Pro"/>
                <a:cs typeface="Calibri" charset="0"/>
              </a:rPr>
              <a:t>Nawet</a:t>
            </a:r>
            <a:r>
              <a:rPr lang="en-GB" sz="2400" b="1" dirty="0">
                <a:solidFill>
                  <a:schemeClr val="tx1"/>
                </a:solidFill>
                <a:latin typeface="Source Sans Pro"/>
                <a:cs typeface="Calibri" charset="0"/>
              </a:rPr>
              <a:t>:</a:t>
            </a:r>
          </a:p>
          <a:p>
            <a:pPr algn="just">
              <a:spcBef>
                <a:spcPts val="288"/>
              </a:spcBef>
              <a:spcAft>
                <a:spcPts val="288"/>
              </a:spcAft>
            </a:pP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Osoby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które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mają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dokument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rezydenta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–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stały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 (permanent residence)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lub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tymczasowy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(registration certificate)</a:t>
            </a:r>
          </a:p>
          <a:p>
            <a:pPr algn="just">
              <a:spcBef>
                <a:spcPts val="288"/>
              </a:spcBef>
              <a:spcAft>
                <a:spcPts val="288"/>
              </a:spcAft>
            </a:pP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Osoby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które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rejstrowały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się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pod Worker Registration Scheme (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tzw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. Home Office) </a:t>
            </a:r>
          </a:p>
          <a:p>
            <a:pPr algn="just">
              <a:spcBef>
                <a:spcPts val="288"/>
              </a:spcBef>
              <a:spcAft>
                <a:spcPts val="288"/>
              </a:spcAft>
            </a:pP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Dzieci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urodzone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w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Wielkiej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Brytanii</a:t>
            </a:r>
            <a:endParaRPr lang="en-GB" sz="2400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 algn="just">
              <a:spcBef>
                <a:spcPts val="288"/>
              </a:spcBef>
              <a:spcAft>
                <a:spcPts val="288"/>
              </a:spcAft>
            </a:pP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Członkowie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rodzin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którzy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nie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są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obywatelami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UE</a:t>
            </a:r>
          </a:p>
          <a:p>
            <a:pPr>
              <a:lnSpc>
                <a:spcPct val="104000"/>
              </a:lnSpc>
            </a:pPr>
            <a:endParaRPr lang="en-GB" sz="2400" b="1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</p:txBody>
      </p:sp>
      <p:pic>
        <p:nvPicPr>
          <p:cNvPr id="4" name="Obraz 3" descr="Obraz zawierający zegar, biały, pomiar&#10;&#10;Opis wygenerowany automatycznie">
            <a:extLst>
              <a:ext uri="{FF2B5EF4-FFF2-40B4-BE49-F238E27FC236}">
                <a16:creationId xmlns:a16="http://schemas.microsoft.com/office/drawing/2014/main" id="{EDC09E77-1B41-AA48-8AFB-235B33CDF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542873"/>
            <a:ext cx="3426714" cy="2197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601" y="906723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E213412-1F50-7E42-BBE2-8FD64A60D3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4376124"/>
            <a:ext cx="2434141" cy="10922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C2E686B-C2E6-40F9-9BAB-3FA497BD69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3355402"/>
            <a:ext cx="2364097" cy="90355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438B69F-69C4-43BA-8E0D-932AAE4785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05179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244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823" y="939298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D58643BF-D8E0-6643-8633-340E566D131D}"/>
              </a:ext>
            </a:extLst>
          </p:cNvPr>
          <p:cNvSpPr/>
          <p:nvPr/>
        </p:nvSpPr>
        <p:spPr>
          <a:xfrm>
            <a:off x="702468" y="179685"/>
            <a:ext cx="10787063" cy="643275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fr-FR" sz="2800" b="1" dirty="0" err="1">
                <a:solidFill>
                  <a:schemeClr val="bg1"/>
                </a:solidFill>
                <a:latin typeface="Source Sans Pro"/>
              </a:rPr>
              <a:t>Który</a:t>
            </a:r>
            <a:r>
              <a:rPr lang="fr-FR" sz="2800" b="1" dirty="0">
                <a:solidFill>
                  <a:schemeClr val="bg1"/>
                </a:solidFill>
                <a:latin typeface="Source Sans Pro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/>
              </a:rPr>
              <a:t>status</a:t>
            </a:r>
            <a:r>
              <a:rPr lang="fr-FR" sz="2800" b="1" dirty="0">
                <a:solidFill>
                  <a:schemeClr val="bg1"/>
                </a:solidFill>
                <a:latin typeface="Source Sans Pro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/>
              </a:rPr>
              <a:t>otrzymam</a:t>
            </a:r>
            <a:r>
              <a:rPr lang="fr-FR" sz="2800" b="1" dirty="0">
                <a:solidFill>
                  <a:schemeClr val="bg1"/>
                </a:solidFill>
                <a:latin typeface="Source Sans Pro"/>
              </a:rPr>
              <a:t>?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CF65156-8B38-764C-AF62-0951F278A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17" y="5681496"/>
            <a:ext cx="4318000" cy="1092200"/>
          </a:xfrm>
          <a:prstGeom prst="rect">
            <a:avLst/>
          </a:prstGeom>
        </p:spPr>
      </p:pic>
      <p:sp>
        <p:nvSpPr>
          <p:cNvPr id="12" name="Text Box 12">
            <a:extLst>
              <a:ext uri="{FF2B5EF4-FFF2-40B4-BE49-F238E27FC236}">
                <a16:creationId xmlns:a16="http://schemas.microsoft.com/office/drawing/2014/main" id="{C7CDE138-5546-E84C-B093-1216D3727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1687" y="1440402"/>
            <a:ext cx="6047844" cy="1179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Status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osoby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osiedlonej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(settled status) 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–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dla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osób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które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mieszkały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w Wielkiej Brytanii przez ciągły okres 5 lat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(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co najmniej 6 miesięcy w każdym okresie 12 miesięcy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).</a:t>
            </a:r>
          </a:p>
          <a:p>
            <a:endParaRPr lang="pl-PL" sz="12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  <a:spcBef>
                <a:spcPts val="575"/>
              </a:spcBef>
              <a:spcAft>
                <a:spcPts val="575"/>
              </a:spcAft>
            </a:pP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Tymczasowy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status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osoby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osiedlonej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(pre-settled status) 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–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dla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osób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nie mając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ych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5 lat ciągł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ego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pobytu w momencie składania wniosku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;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przyznawany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5 lat.</a:t>
            </a:r>
          </a:p>
          <a:p>
            <a:pPr>
              <a:lnSpc>
                <a:spcPct val="100000"/>
              </a:lnSpc>
              <a:spcBef>
                <a:spcPts val="575"/>
              </a:spcBef>
              <a:spcAft>
                <a:spcPts val="575"/>
              </a:spcAft>
            </a:pPr>
            <a:endParaRPr lang="en-GB" sz="1200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P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o upływie 5 lat nieprzerwanego pobytu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osoby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z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tymczasowym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statusem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musz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złożyć wniosek o zmianę na status osoby osiedlonej</a:t>
            </a:r>
            <a:r>
              <a:rPr lang="en-GB" sz="2400" dirty="0">
                <a:solidFill>
                  <a:srgbClr val="333333"/>
                </a:solidFill>
                <a:latin typeface="Source Sans Pro" charset="0"/>
                <a:cs typeface="Calibri" charset="0"/>
              </a:rPr>
              <a:t>.</a:t>
            </a:r>
            <a:r>
              <a:rPr lang="pl-PL" sz="2400" dirty="0">
                <a:solidFill>
                  <a:srgbClr val="333333"/>
                </a:solidFill>
                <a:latin typeface="Source Sans Pro" charset="0"/>
                <a:cs typeface="Calibri" charset="0"/>
              </a:rPr>
              <a:t> </a:t>
            </a:r>
            <a:endParaRPr lang="en-GB" sz="2400" dirty="0">
              <a:solidFill>
                <a:srgbClr val="333333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4000"/>
              </a:lnSpc>
            </a:pPr>
            <a:endParaRPr lang="en-GB" sz="2400" b="1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</p:txBody>
      </p:sp>
      <p:pic>
        <p:nvPicPr>
          <p:cNvPr id="10" name="Obraz 9" descr="Obraz zawierający znak, siedzi, ulica, osoby&#10;&#10;Opis wygenerowany automatycznie">
            <a:extLst>
              <a:ext uri="{FF2B5EF4-FFF2-40B4-BE49-F238E27FC236}">
                <a16:creationId xmlns:a16="http://schemas.microsoft.com/office/drawing/2014/main" id="{D764F2DB-FEE3-CF46-B394-C0675AA701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8" y="957314"/>
            <a:ext cx="4065492" cy="229491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642A082-D7E1-7C4B-B3E9-5C4F7F8FBB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19" y="3953568"/>
            <a:ext cx="2434141" cy="10922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81C9339-54D9-4B88-82DC-6D8A2E3086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19" y="4843554"/>
            <a:ext cx="2364097" cy="90355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C82D725-C728-45F2-AC5D-B66BA34F83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137" y="0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97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966730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D58643BF-D8E0-6643-8633-340E566D131D}"/>
              </a:ext>
            </a:extLst>
          </p:cNvPr>
          <p:cNvSpPr/>
          <p:nvPr/>
        </p:nvSpPr>
        <p:spPr>
          <a:xfrm>
            <a:off x="702468" y="179685"/>
            <a:ext cx="10787063" cy="665195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chemeClr val="bg1"/>
              </a:solidFill>
              <a:latin typeface="Source Sans Pro" charset="0"/>
            </a:endParaRP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Co </a:t>
            </a:r>
            <a:r>
              <a:rPr lang="pl-PL" sz="2800" b="1" dirty="0">
                <a:solidFill>
                  <a:schemeClr val="bg1"/>
                </a:solidFill>
                <a:latin typeface="Source Sans Pro" charset="0"/>
              </a:rPr>
              <a:t>jest mi potrzebne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do </a:t>
            </a:r>
            <a:r>
              <a:rPr lang="en-GB" sz="2800" b="1" dirty="0" err="1">
                <a:solidFill>
                  <a:schemeClr val="bg1"/>
                </a:solidFill>
                <a:latin typeface="Source Sans Pro"/>
              </a:rPr>
              <a:t>złożenia</a:t>
            </a:r>
            <a:r>
              <a:rPr lang="en-GB" sz="2800" b="1" dirty="0">
                <a:solidFill>
                  <a:schemeClr val="bg1"/>
                </a:solidFill>
                <a:latin typeface="Source Sans Pro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Source Sans Pro"/>
              </a:rPr>
              <a:t>wniosku</a:t>
            </a:r>
            <a:r>
              <a:rPr lang="fr-FR" sz="2800" b="1" dirty="0">
                <a:solidFill>
                  <a:schemeClr val="bg1"/>
                </a:solidFill>
                <a:latin typeface="Source Sans Pro"/>
              </a:rPr>
              <a:t>?</a:t>
            </a:r>
          </a:p>
          <a:p>
            <a:pPr algn="ctr">
              <a:buClrTx/>
              <a:buFontTx/>
              <a:buNone/>
            </a:pPr>
            <a:endParaRPr lang="fr-FR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CF65156-8B38-764C-AF62-0951F278A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17" y="5681496"/>
            <a:ext cx="4318000" cy="1092200"/>
          </a:xfrm>
          <a:prstGeom prst="rect">
            <a:avLst/>
          </a:prstGeom>
        </p:spPr>
      </p:pic>
      <p:sp>
        <p:nvSpPr>
          <p:cNvPr id="12" name="Text Box 12">
            <a:extLst>
              <a:ext uri="{FF2B5EF4-FFF2-40B4-BE49-F238E27FC236}">
                <a16:creationId xmlns:a16="http://schemas.microsoft.com/office/drawing/2014/main" id="{C7CDE138-5546-E84C-B093-1216D3727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3952" y="1348962"/>
            <a:ext cx="5401247" cy="1179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spcBef>
                <a:spcPts val="575"/>
              </a:spcBef>
              <a:spcAft>
                <a:spcPts val="575"/>
              </a:spcAft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W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ażny paszport lub dowód osobisty 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(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jesli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ma, to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możliwa 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jest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także aplikacja papierowa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)</a:t>
            </a:r>
            <a:endParaRPr lang="en-GB" sz="5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  <a:spcBef>
                <a:spcPts val="575"/>
              </a:spcBef>
              <a:spcAft>
                <a:spcPts val="575"/>
              </a:spcAft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Adres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e-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mailowy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endParaRPr lang="en-GB" sz="5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575"/>
              </a:spcBef>
              <a:spcAft>
                <a:spcPts val="575"/>
              </a:spcAft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Numer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telefonu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aby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móc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zalogować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się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do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aplikacji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internetowej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(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otrzymac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kod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dostepu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) </a:t>
            </a:r>
            <a:endParaRPr lang="en-GB" sz="10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  <a:spcBef>
                <a:spcPts val="575"/>
              </a:spcBef>
              <a:spcAft>
                <a:spcPts val="575"/>
              </a:spcAft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Numer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National Insurance (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NINo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)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jest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obowiązkowy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ale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znacznie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u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ł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atwia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process (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jednak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wiele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aplikacji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jest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procesowanych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bez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NINo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575"/>
              </a:spcBef>
              <a:spcAft>
                <a:spcPts val="575"/>
              </a:spcAft>
            </a:pPr>
            <a:endParaRPr lang="en-GB" sz="20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endParaRPr lang="pl-PL" sz="2000" dirty="0">
              <a:solidFill>
                <a:schemeClr val="tx1"/>
              </a:solidFill>
              <a:latin typeface="+mj-lt"/>
              <a:cs typeface="Calibri" charset="0"/>
            </a:endParaRPr>
          </a:p>
        </p:txBody>
      </p:sp>
      <p:pic>
        <p:nvPicPr>
          <p:cNvPr id="7" name="Obraz 5">
            <a:extLst>
              <a:ext uri="{FF2B5EF4-FFF2-40B4-BE49-F238E27FC236}">
                <a16:creationId xmlns:a16="http://schemas.microsoft.com/office/drawing/2014/main" id="{33C02083-3413-0F49-8C63-F806ADD0C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88" y="1024349"/>
            <a:ext cx="4676966" cy="300774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6B07EE6-C86E-B64E-9B48-D33E7EDC40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21" y="4436047"/>
            <a:ext cx="2434141" cy="10922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E1E53A8-A27D-4BFC-A444-ACD3484A68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211" y="4530369"/>
            <a:ext cx="2364097" cy="90355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B3644D39-9E38-4291-A78B-2290255222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208" y="93256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987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966730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D58643BF-D8E0-6643-8633-340E566D131D}"/>
              </a:ext>
            </a:extLst>
          </p:cNvPr>
          <p:cNvSpPr/>
          <p:nvPr/>
        </p:nvSpPr>
        <p:spPr>
          <a:xfrm>
            <a:off x="702468" y="179685"/>
            <a:ext cx="10787063" cy="665195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chemeClr val="bg1"/>
              </a:solidFill>
              <a:latin typeface="Source Sans Pro" charset="0"/>
            </a:endParaRP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Co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jeszcze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  <a:r>
              <a:rPr lang="pl-PL" sz="2800" b="1" dirty="0">
                <a:solidFill>
                  <a:schemeClr val="bg1"/>
                </a:solidFill>
                <a:latin typeface="Source Sans Pro" charset="0"/>
              </a:rPr>
              <a:t>jest mi potrzebne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do </a:t>
            </a:r>
            <a:r>
              <a:rPr lang="en-GB" sz="2800" b="1" dirty="0" err="1">
                <a:solidFill>
                  <a:schemeClr val="bg1"/>
                </a:solidFill>
                <a:latin typeface="Source Sans Pro"/>
              </a:rPr>
              <a:t>złożenia</a:t>
            </a:r>
            <a:r>
              <a:rPr lang="en-GB" sz="2800" b="1" dirty="0">
                <a:solidFill>
                  <a:schemeClr val="bg1"/>
                </a:solidFill>
                <a:latin typeface="Source Sans Pro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Source Sans Pro"/>
              </a:rPr>
              <a:t>wniosku</a:t>
            </a:r>
            <a:r>
              <a:rPr lang="fr-FR" sz="2800" b="1" dirty="0">
                <a:solidFill>
                  <a:schemeClr val="bg1"/>
                </a:solidFill>
                <a:latin typeface="Source Sans Pro"/>
              </a:rPr>
              <a:t>?</a:t>
            </a:r>
          </a:p>
          <a:p>
            <a:pPr algn="ctr">
              <a:buClrTx/>
              <a:buFontTx/>
              <a:buNone/>
            </a:pPr>
            <a:endParaRPr lang="fr-FR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CF65156-8B38-764C-AF62-0951F278A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17" y="5681496"/>
            <a:ext cx="4318000" cy="1092200"/>
          </a:xfrm>
          <a:prstGeom prst="rect">
            <a:avLst/>
          </a:prstGeom>
        </p:spPr>
      </p:pic>
      <p:sp>
        <p:nvSpPr>
          <p:cNvPr id="12" name="Text Box 12">
            <a:extLst>
              <a:ext uri="{FF2B5EF4-FFF2-40B4-BE49-F238E27FC236}">
                <a16:creationId xmlns:a16="http://schemas.microsoft.com/office/drawing/2014/main" id="{C7CDE138-5546-E84C-B093-1216D3727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3952" y="1348962"/>
            <a:ext cx="5401247" cy="1179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  <a:spcBef>
                <a:spcPts val="575"/>
              </a:spcBef>
              <a:spcAft>
                <a:spcPts val="575"/>
              </a:spcAft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Telefon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z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aplikacją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: </a:t>
            </a:r>
            <a:r>
              <a:rPr lang="fr-FR" sz="2400" dirty="0"/>
              <a:t>EU Exit: ID Document Check</a:t>
            </a:r>
          </a:p>
          <a:p>
            <a:pPr>
              <a:lnSpc>
                <a:spcPct val="100000"/>
              </a:lnSpc>
              <a:spcBef>
                <a:spcPts val="575"/>
              </a:spcBef>
              <a:spcAft>
                <a:spcPts val="575"/>
              </a:spcAft>
            </a:pPr>
            <a:endParaRPr lang="en-GB" sz="10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  <a:spcBef>
                <a:spcPts val="288"/>
              </a:spcBef>
              <a:spcAft>
                <a:spcPts val="288"/>
              </a:spcAft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Potwierdzenie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pokrewieństwa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/>
              <a:t>je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ś</a:t>
            </a:r>
            <a:r>
              <a:rPr lang="en-GB" sz="2400" dirty="0" err="1"/>
              <a:t>li</a:t>
            </a:r>
            <a:r>
              <a:rPr lang="en-GB" sz="2400" dirty="0"/>
              <a:t> </a:t>
            </a:r>
            <a:r>
              <a:rPr lang="pl-PL" sz="2400" dirty="0"/>
              <a:t>składa</a:t>
            </a:r>
            <a:r>
              <a:rPr lang="en-GB" sz="2400" dirty="0" err="1"/>
              <a:t>sz</a:t>
            </a:r>
            <a:r>
              <a:rPr lang="pl-PL" sz="2400" dirty="0"/>
              <a:t> wniosek dla swojego dziecka</a:t>
            </a:r>
            <a:r>
              <a:rPr lang="en-GB" sz="2400" dirty="0"/>
              <a:t> (do </a:t>
            </a:r>
            <a:r>
              <a:rPr lang="pl-PL" sz="2400" dirty="0"/>
              <a:t>21 roku życia</a:t>
            </a:r>
            <a:r>
              <a:rPr lang="en-GB" sz="2400" dirty="0"/>
              <a:t>), np. </a:t>
            </a:r>
            <a:r>
              <a:rPr lang="en-GB" sz="2400" dirty="0" err="1"/>
              <a:t>akt</a:t>
            </a:r>
            <a:r>
              <a:rPr lang="en-GB" sz="2400" dirty="0"/>
              <a:t> </a:t>
            </a:r>
            <a:r>
              <a:rPr lang="en-GB" sz="2400" dirty="0" err="1"/>
              <a:t>urodzenia</a:t>
            </a:r>
            <a:endParaRPr lang="en-GB" sz="2400" dirty="0"/>
          </a:p>
          <a:p>
            <a:pPr>
              <a:lnSpc>
                <a:spcPct val="100000"/>
              </a:lnSpc>
              <a:spcBef>
                <a:spcPts val="288"/>
              </a:spcBef>
              <a:spcAft>
                <a:spcPts val="288"/>
              </a:spcAft>
            </a:pPr>
            <a:endParaRPr lang="en-GB" sz="1000" dirty="0"/>
          </a:p>
          <a:p>
            <a:pPr>
              <a:lnSpc>
                <a:spcPct val="100000"/>
              </a:lnSpc>
              <a:spcBef>
                <a:spcPts val="288"/>
              </a:spcBef>
              <a:spcAft>
                <a:spcPts val="288"/>
              </a:spcAft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Dodatkowe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dokumenty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potwierdzaj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ce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pobyt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w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Wielkiej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Brytanii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jeśli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podanie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numeru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NI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wystarczy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575"/>
              </a:spcBef>
              <a:spcAft>
                <a:spcPts val="575"/>
              </a:spcAft>
            </a:pPr>
            <a:endParaRPr lang="en-GB" sz="20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endParaRPr lang="pl-PL" sz="2000" dirty="0">
              <a:solidFill>
                <a:schemeClr val="tx1"/>
              </a:solidFill>
              <a:latin typeface="+mj-lt"/>
              <a:cs typeface="Calibri" charset="0"/>
            </a:endParaRPr>
          </a:p>
        </p:txBody>
      </p:sp>
      <p:pic>
        <p:nvPicPr>
          <p:cNvPr id="7" name="Obraz 5">
            <a:extLst>
              <a:ext uri="{FF2B5EF4-FFF2-40B4-BE49-F238E27FC236}">
                <a16:creationId xmlns:a16="http://schemas.microsoft.com/office/drawing/2014/main" id="{33C02083-3413-0F49-8C63-F806ADD0C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27" y="1024349"/>
            <a:ext cx="4676966" cy="300774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51431BF-CC88-D944-9815-B2C1F14926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62" y="4310695"/>
            <a:ext cx="2434141" cy="10922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40537D7-2939-417E-B0C7-8DE856FBE6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936" y="4310695"/>
            <a:ext cx="2364097" cy="90355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97144C9D-4DF2-4DF7-B12D-F1701C8184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04" y="83003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9410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408" y="795622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697113" y="1295678"/>
            <a:ext cx="4290126" cy="2663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150000"/>
              </a:lnSpc>
              <a:spcBef>
                <a:spcPts val="288"/>
              </a:spcBef>
              <a:spcAft>
                <a:spcPts val="288"/>
              </a:spcAft>
            </a:pPr>
            <a:endParaRPr lang="en-GB" sz="24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54C014F-03C0-8041-B0E5-6D3396D99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79" y="1109880"/>
            <a:ext cx="5041900" cy="24765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3B041938-52F0-7346-8E54-1824B46F3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79" y="5695863"/>
            <a:ext cx="4318000" cy="1092200"/>
          </a:xfrm>
          <a:prstGeom prst="rect">
            <a:avLst/>
          </a:prstGeom>
        </p:spPr>
      </p:pic>
      <p:sp>
        <p:nvSpPr>
          <p:cNvPr id="16" name="Prostokąt zaokrąglony 15">
            <a:extLst>
              <a:ext uri="{FF2B5EF4-FFF2-40B4-BE49-F238E27FC236}">
                <a16:creationId xmlns:a16="http://schemas.microsoft.com/office/drawing/2014/main" id="{234F59C5-09EF-4046-B2B6-1AAB19FDFD10}"/>
              </a:ext>
            </a:extLst>
          </p:cNvPr>
          <p:cNvSpPr/>
          <p:nvPr/>
        </p:nvSpPr>
        <p:spPr>
          <a:xfrm>
            <a:off x="702468" y="97614"/>
            <a:ext cx="10787063" cy="7754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chemeClr val="bg1"/>
              </a:solidFill>
              <a:latin typeface="Source Sans Pro" charset="0"/>
            </a:endParaRPr>
          </a:p>
          <a:p>
            <a:pPr algn="ctr"/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Karalność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w UK i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poza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UK</a:t>
            </a:r>
          </a:p>
          <a:p>
            <a:pPr algn="ctr">
              <a:buClrTx/>
              <a:buFontTx/>
              <a:buNone/>
            </a:pPr>
            <a:endParaRPr lang="fr-FR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94176" y="1665250"/>
            <a:ext cx="4836992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49263" eaLnBrk="1">
              <a:spcBef>
                <a:spcPts val="288"/>
              </a:spcBef>
              <a:spcAft>
                <a:spcPts val="288"/>
              </a:spcAft>
              <a:buClr>
                <a:srgbClr val="000000"/>
              </a:buClr>
              <a:buSzPct val="100000"/>
            </a:pPr>
            <a:r>
              <a:rPr lang="en-GB" sz="2400" dirty="0" err="1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Osoby</a:t>
            </a:r>
            <a:r>
              <a:rPr lang="en-GB" sz="2400" dirty="0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powy</a:t>
            </a:r>
            <a:r>
              <a:rPr lang="pl-PL" sz="2400" dirty="0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ż</a:t>
            </a:r>
            <a:r>
              <a:rPr lang="en-GB" sz="2400" dirty="0" err="1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ej</a:t>
            </a:r>
            <a:r>
              <a:rPr lang="en-GB" sz="2400" dirty="0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 18 </a:t>
            </a:r>
            <a:r>
              <a:rPr lang="en-GB" sz="2400" dirty="0" err="1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roku</a:t>
            </a:r>
            <a:r>
              <a:rPr lang="en-GB" sz="2400" dirty="0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 </a:t>
            </a:r>
            <a:r>
              <a:rPr lang="pl-PL" sz="2400" dirty="0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ż</a:t>
            </a:r>
            <a:r>
              <a:rPr lang="en-GB" sz="2400" dirty="0" err="1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ycia</a:t>
            </a:r>
            <a:r>
              <a:rPr lang="en-GB" sz="2400" dirty="0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musz</a:t>
            </a:r>
            <a:r>
              <a:rPr lang="pl-PL" sz="2400" dirty="0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ą zadeklarować wyroki skazujące, widniejące w rejestrze w Wielkiej Brytanii, </a:t>
            </a:r>
            <a:r>
              <a:rPr lang="en-GB" sz="2400" dirty="0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   </a:t>
            </a:r>
            <a:r>
              <a:rPr lang="pl-PL" sz="2400" dirty="0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jak i za granicą. </a:t>
            </a:r>
            <a:endParaRPr lang="en-GB" sz="2400" dirty="0">
              <a:solidFill>
                <a:srgbClr val="000000"/>
              </a:solidFill>
              <a:latin typeface="Source Sans Pro" charset="0"/>
              <a:ea typeface="ＭＳ Ｐゴシック" charset="0"/>
              <a:cs typeface="Calibri" charset="0"/>
            </a:endParaRPr>
          </a:p>
          <a:p>
            <a:pPr lvl="0" defTabSz="449263" eaLnBrk="1">
              <a:spcBef>
                <a:spcPts val="288"/>
              </a:spcBef>
              <a:spcAft>
                <a:spcPts val="288"/>
              </a:spcAft>
              <a:buClr>
                <a:srgbClr val="000000"/>
              </a:buClr>
              <a:buSzPct val="100000"/>
            </a:pPr>
            <a:r>
              <a:rPr lang="en-GB" sz="2400" dirty="0" err="1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Tylko</a:t>
            </a:r>
            <a:r>
              <a:rPr lang="en-GB" sz="2400" dirty="0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 b</a:t>
            </a:r>
            <a:r>
              <a:rPr lang="pl-PL" sz="2400" dirty="0">
                <a:solidFill>
                  <a:srgbClr val="000000"/>
                </a:solidFill>
                <a:latin typeface="Source Sans Pro" charset="0"/>
                <a:ea typeface="ＭＳ Ｐゴシック" charset="0"/>
                <a:cs typeface="Calibri" charset="0"/>
              </a:rPr>
              <a:t>azy danych w Wielkiej Brytanii zostaną sprawdzone.</a:t>
            </a:r>
            <a:endParaRPr lang="en-GB" sz="2400" dirty="0">
              <a:solidFill>
                <a:srgbClr val="000000"/>
              </a:solidFill>
              <a:latin typeface="Source Sans Pro" charset="0"/>
              <a:ea typeface="ＭＳ Ｐゴシック" charset="0"/>
              <a:cs typeface="Calibri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94176" y="4751366"/>
            <a:ext cx="45553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49263" eaLnBrk="1">
              <a:spcBef>
                <a:spcPts val="288"/>
              </a:spcBef>
              <a:spcAft>
                <a:spcPts val="288"/>
              </a:spcAft>
              <a:buClr>
                <a:srgbClr val="000000"/>
              </a:buClr>
              <a:buSzPct val="100000"/>
            </a:pPr>
            <a:r>
              <a:rPr lang="en-GB" sz="2400" dirty="0" err="1">
                <a:latin typeface="Source Sans Pro" charset="0"/>
                <a:ea typeface="ＭＳ Ｐゴシック" charset="0"/>
                <a:cs typeface="Calibri" charset="0"/>
              </a:rPr>
              <a:t>Nie</a:t>
            </a:r>
            <a:r>
              <a:rPr lang="en-GB" sz="2400" dirty="0">
                <a:latin typeface="Source Sans Pro" charset="0"/>
                <a:ea typeface="ＭＳ Ｐゴシック" charset="0"/>
                <a:cs typeface="Calibri" charset="0"/>
              </a:rPr>
              <a:t> </a:t>
            </a:r>
            <a:r>
              <a:rPr lang="en-GB" sz="2400" dirty="0" err="1">
                <a:latin typeface="Source Sans Pro" charset="0"/>
                <a:ea typeface="ＭＳ Ｐゴシック" charset="0"/>
                <a:cs typeface="Calibri" charset="0"/>
              </a:rPr>
              <a:t>wszystkie</a:t>
            </a:r>
            <a:r>
              <a:rPr lang="en-GB" sz="2400" dirty="0">
                <a:latin typeface="Source Sans Pro" charset="0"/>
                <a:ea typeface="ＭＳ Ｐゴシック" charset="0"/>
                <a:cs typeface="Calibri" charset="0"/>
              </a:rPr>
              <a:t> </a:t>
            </a:r>
            <a:r>
              <a:rPr lang="en-GB" sz="2400" dirty="0" err="1">
                <a:latin typeface="Source Sans Pro" charset="0"/>
                <a:ea typeface="ＭＳ Ｐゴシック" charset="0"/>
                <a:cs typeface="Calibri" charset="0"/>
              </a:rPr>
              <a:t>wyroki</a:t>
            </a:r>
            <a:r>
              <a:rPr lang="en-GB" sz="2400" dirty="0">
                <a:latin typeface="Source Sans Pro" charset="0"/>
                <a:ea typeface="ＭＳ Ｐゴシック" charset="0"/>
                <a:cs typeface="Calibri" charset="0"/>
              </a:rPr>
              <a:t> </a:t>
            </a:r>
            <a:r>
              <a:rPr lang="en-GB" sz="2400" dirty="0" err="1">
                <a:latin typeface="Source Sans Pro" charset="0"/>
                <a:ea typeface="ＭＳ Ｐゴシック" charset="0"/>
                <a:cs typeface="Calibri" charset="0"/>
              </a:rPr>
              <a:t>skazuj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ą</a:t>
            </a:r>
            <a:r>
              <a:rPr lang="en-GB" sz="2400" dirty="0" err="1">
                <a:latin typeface="Source Sans Pro" charset="0"/>
                <a:ea typeface="ＭＳ Ｐゴシック" charset="0"/>
                <a:cs typeface="Calibri" charset="0"/>
              </a:rPr>
              <a:t>ce</a:t>
            </a:r>
            <a:r>
              <a:rPr lang="en-GB" sz="2400" dirty="0">
                <a:latin typeface="Source Sans Pro" charset="0"/>
                <a:ea typeface="ＭＳ Ｐゴシック" charset="0"/>
                <a:cs typeface="Calibri" charset="0"/>
              </a:rPr>
              <a:t> 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trzeba</a:t>
            </a:r>
            <a:r>
              <a:rPr lang="en-GB" sz="2400" dirty="0">
                <a:latin typeface="Arial" charset="0"/>
                <a:ea typeface="ＭＳ Ｐゴシック" charset="0"/>
                <a:cs typeface="Arial Unicode MS" charset="0"/>
              </a:rPr>
              <a:t> 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podać</a:t>
            </a:r>
            <a:r>
              <a:rPr lang="en-GB" sz="2400" dirty="0">
                <a:latin typeface="Arial" charset="0"/>
                <a:ea typeface="ＭＳ Ｐゴシック" charset="0"/>
                <a:cs typeface="Arial Unicode MS" charset="0"/>
              </a:rPr>
              <a:t>, 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wi</a:t>
            </a:r>
            <a:r>
              <a:rPr lang="pl-PL" sz="2400" dirty="0">
                <a:latin typeface="Source Sans Pro" charset="0"/>
                <a:ea typeface="ＭＳ Ｐゴシック" charset="0"/>
                <a:cs typeface="Calibri" charset="0"/>
              </a:rPr>
              <a:t>ę</a:t>
            </a:r>
            <a:r>
              <a:rPr lang="en-GB" sz="2400" dirty="0">
                <a:latin typeface="Arial" charset="0"/>
                <a:ea typeface="ＭＳ Ｐゴシック" charset="0"/>
                <a:cs typeface="Arial Unicode MS" charset="0"/>
              </a:rPr>
              <a:t>c 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warto</a:t>
            </a:r>
            <a:r>
              <a:rPr lang="en-GB" sz="2400" dirty="0">
                <a:latin typeface="Arial" charset="0"/>
                <a:ea typeface="ＭＳ Ｐゴシック" charset="0"/>
                <a:cs typeface="Arial Unicode MS" charset="0"/>
              </a:rPr>
              <a:t> 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sko</a:t>
            </a:r>
            <a:r>
              <a:rPr lang="en-GB" sz="2400" dirty="0" err="1">
                <a:latin typeface="Source Sans Pro" charset="0"/>
                <a:ea typeface="ＭＳ Ｐゴシック" charset="0"/>
                <a:cs typeface="Calibri" charset="0"/>
              </a:rPr>
              <a:t>rz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ysta</a:t>
            </a:r>
            <a:r>
              <a:rPr lang="pl-PL" sz="2400" dirty="0">
                <a:latin typeface="Source Sans Pro" charset="0"/>
                <a:ea typeface="ＭＳ Ｐゴシック" charset="0"/>
                <a:cs typeface="Calibri" charset="0"/>
              </a:rPr>
              <a:t>ć</a:t>
            </a:r>
            <a:r>
              <a:rPr lang="en-GB" sz="2400" dirty="0">
                <a:latin typeface="Arial" charset="0"/>
                <a:ea typeface="ＭＳ Ｐゴシック" charset="0"/>
                <a:cs typeface="Arial Unicode MS" charset="0"/>
              </a:rPr>
              <a:t> z 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pomocy</a:t>
            </a:r>
            <a:r>
              <a:rPr lang="en-GB" sz="2400" dirty="0">
                <a:latin typeface="Arial" charset="0"/>
                <a:ea typeface="ＭＳ Ｐゴシック" charset="0"/>
                <a:cs typeface="Arial Unicode MS" charset="0"/>
              </a:rPr>
              <a:t> 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prawnej</a:t>
            </a:r>
            <a:r>
              <a:rPr lang="en-GB" sz="2400" dirty="0">
                <a:latin typeface="Arial" charset="0"/>
                <a:ea typeface="ＭＳ Ｐゴシック" charset="0"/>
                <a:cs typeface="Arial Unicode MS" charset="0"/>
              </a:rPr>
              <a:t> 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przed</a:t>
            </a:r>
            <a:r>
              <a:rPr lang="en-GB" sz="2400" dirty="0">
                <a:latin typeface="Arial" charset="0"/>
                <a:ea typeface="ＭＳ Ｐゴシック" charset="0"/>
                <a:cs typeface="Arial Unicode MS" charset="0"/>
              </a:rPr>
              <a:t> z</a:t>
            </a:r>
            <a:r>
              <a:rPr lang="pl-PL" sz="2400" dirty="0">
                <a:latin typeface="Source Sans Pro" charset="0"/>
                <a:ea typeface="ＭＳ Ｐゴシック" charset="0"/>
                <a:cs typeface="Calibri" charset="0"/>
              </a:rPr>
              <a:t>ł</a:t>
            </a:r>
            <a:r>
              <a:rPr lang="en-GB" sz="2400" dirty="0">
                <a:latin typeface="Arial" charset="0"/>
                <a:ea typeface="ＭＳ Ｐゴシック" charset="0"/>
                <a:cs typeface="Arial Unicode MS" charset="0"/>
              </a:rPr>
              <a:t>o</a:t>
            </a:r>
            <a:r>
              <a:rPr lang="pl-PL" sz="2400" dirty="0">
                <a:latin typeface="Source Sans Pro" charset="0"/>
                <a:ea typeface="ＭＳ Ｐゴシック" charset="0"/>
                <a:cs typeface="Calibri" charset="0"/>
              </a:rPr>
              <a:t>ż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eniem</a:t>
            </a:r>
            <a:r>
              <a:rPr lang="en-GB" sz="2400" dirty="0">
                <a:latin typeface="Arial" charset="0"/>
                <a:ea typeface="ＭＳ Ｐゴシック" charset="0"/>
                <a:cs typeface="Arial Unicode MS" charset="0"/>
              </a:rPr>
              <a:t> </a:t>
            </a:r>
            <a:r>
              <a:rPr lang="en-GB" sz="2400" dirty="0" err="1">
                <a:latin typeface="Arial" charset="0"/>
                <a:ea typeface="ＭＳ Ｐゴシック" charset="0"/>
                <a:cs typeface="Arial Unicode MS" charset="0"/>
              </a:rPr>
              <a:t>aplikacji</a:t>
            </a:r>
            <a:r>
              <a:rPr lang="en-GB" sz="2400" dirty="0">
                <a:latin typeface="Arial" charset="0"/>
                <a:ea typeface="ＭＳ Ｐゴシック" charset="0"/>
                <a:cs typeface="Arial Unicode MS" charset="0"/>
              </a:rPr>
              <a:t>.</a:t>
            </a:r>
            <a:r>
              <a:rPr lang="en-GB" sz="2400" dirty="0">
                <a:latin typeface="Source Sans Pro" charset="0"/>
                <a:ea typeface="ＭＳ Ｐゴシック" charset="0"/>
                <a:cs typeface="Calibri" charset="0"/>
              </a:rPr>
              <a:t>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59213-7F48-074D-B5B6-41057E7296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" y="4110459"/>
            <a:ext cx="2434141" cy="10922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856B9EE-9FB1-4C62-BBA1-7D78CB1026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430" y="4110459"/>
            <a:ext cx="2364097" cy="90355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2A7689D9-2280-4794-BC80-65502FF24E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073" y="39972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1669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644" y="829460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6547104" y="1513640"/>
            <a:ext cx="5287658" cy="2663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Rodzic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może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z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ł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o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ż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y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ć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wniosek dla swojego dziecka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(do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21 roku życia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).</a:t>
            </a: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10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Można „połączyć” wniosek dziecka ze swoim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wykorzystując numer uzyskany podczas składania swoj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ej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aplikacji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.</a:t>
            </a: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10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Dziecko może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równie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ż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złożyć wniosek samodzielnie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.</a:t>
            </a: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10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dirty="0"/>
              <a:t>D</a:t>
            </a:r>
            <a:r>
              <a:rPr lang="pl-PL" sz="2400" dirty="0"/>
              <a:t>ziecko uzyska taki sam status jak rodzic</a:t>
            </a:r>
            <a:r>
              <a:rPr lang="en-GB" sz="2400" dirty="0"/>
              <a:t>.</a:t>
            </a:r>
            <a:endParaRPr lang="en-GB" sz="24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2400" dirty="0"/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2400" dirty="0"/>
          </a:p>
        </p:txBody>
      </p:sp>
      <p:sp>
        <p:nvSpPr>
          <p:cNvPr id="14" name="Prostokąt zaokrąglony 13">
            <a:extLst>
              <a:ext uri="{FF2B5EF4-FFF2-40B4-BE49-F238E27FC236}">
                <a16:creationId xmlns:a16="http://schemas.microsoft.com/office/drawing/2014/main" id="{4EC1268F-6D19-7349-9F56-2A9E1E7F614F}"/>
              </a:ext>
            </a:extLst>
          </p:cNvPr>
          <p:cNvSpPr/>
          <p:nvPr/>
        </p:nvSpPr>
        <p:spPr>
          <a:xfrm>
            <a:off x="724239" y="116418"/>
            <a:ext cx="10787063" cy="71259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chemeClr val="bg1"/>
              </a:solidFill>
              <a:latin typeface="Source Sans Pro" charset="0"/>
            </a:endParaRPr>
          </a:p>
          <a:p>
            <a:pPr algn="ctr"/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Aplikowanie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dla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dziecka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poniżej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21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roku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życia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</a:p>
          <a:p>
            <a:pPr algn="ctr">
              <a:buClrTx/>
              <a:buFontTx/>
              <a:buNone/>
            </a:pPr>
            <a:endParaRPr lang="fr-FR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90A0237D-9700-DB4A-A30F-4614AD087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79" y="5695863"/>
            <a:ext cx="4318000" cy="1092200"/>
          </a:xfrm>
          <a:prstGeom prst="rect">
            <a:avLst/>
          </a:prstGeom>
        </p:spPr>
      </p:pic>
      <p:pic>
        <p:nvPicPr>
          <p:cNvPr id="3" name="Obraz 2" descr="Obraz zawierający rysunek&#10;&#10;Opis wygenerowany automatycznie">
            <a:extLst>
              <a:ext uri="{FF2B5EF4-FFF2-40B4-BE49-F238E27FC236}">
                <a16:creationId xmlns:a16="http://schemas.microsoft.com/office/drawing/2014/main" id="{BC6E3CE4-060F-844D-898B-71BB76A47C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96" y="1118859"/>
            <a:ext cx="4852091" cy="214357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9D9B73E-259E-174F-A1BC-6EA46E21A1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62" y="3843730"/>
            <a:ext cx="2434141" cy="10922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8704AC60-E028-4C0E-B69F-4DAC72271C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441" y="3843730"/>
            <a:ext cx="2364097" cy="90355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A58696E-F6D5-4535-99B8-845E29C31A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364" y="100744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691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479" y="966557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6096001" y="1096886"/>
            <a:ext cx="5682342" cy="288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Okres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oczekiwania</a:t>
            </a:r>
            <a:endParaRPr lang="en-GB" sz="2400" b="1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Do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miesi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ca,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aplikacje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dzieci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/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problemowe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znacznie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dłużej</a:t>
            </a:r>
            <a:endParaRPr lang="en-GB" sz="24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1000" b="1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Otrzymanie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potwierdzenia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złożenia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aplikacji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i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Certificate of Application (CoA)</a:t>
            </a:r>
            <a:endParaRPr lang="en-GB" sz="24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10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Kontakt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e-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mailowy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z Home Office</a:t>
            </a: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10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Decyzja</a:t>
            </a:r>
            <a:endParaRPr lang="en-GB" sz="2400" b="1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E-mail z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decyzj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</a:t>
            </a:r>
            <a:r>
              <a:rPr lang="en-GB" sz="2400" dirty="0" err="1"/>
              <a:t>dsyłaczem</a:t>
            </a:r>
            <a:r>
              <a:rPr lang="en-GB" sz="2400" dirty="0"/>
              <a:t> 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do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statusu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– status jest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wył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cznie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elektroniczny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ma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dokumentu</a:t>
            </a:r>
            <a:endParaRPr lang="en-GB" sz="24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98" y="887122"/>
            <a:ext cx="4119048" cy="5854460"/>
          </a:xfrm>
          <a:prstGeom prst="rect">
            <a:avLst/>
          </a:prstGeom>
        </p:spPr>
      </p:pic>
      <p:sp>
        <p:nvSpPr>
          <p:cNvPr id="8" name="Prostokąt zaokrąglony 7">
            <a:extLst>
              <a:ext uri="{FF2B5EF4-FFF2-40B4-BE49-F238E27FC236}">
                <a16:creationId xmlns:a16="http://schemas.microsoft.com/office/drawing/2014/main" id="{86B42B07-C109-0040-9640-D35F8531EE5D}"/>
              </a:ext>
            </a:extLst>
          </p:cNvPr>
          <p:cNvSpPr/>
          <p:nvPr/>
        </p:nvSpPr>
        <p:spPr>
          <a:xfrm>
            <a:off x="724239" y="116418"/>
            <a:ext cx="10787063" cy="770704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chemeClr val="bg1"/>
              </a:solidFill>
              <a:latin typeface="Source Sans Pro" charset="0"/>
            </a:endParaRP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Po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złożeniu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aplikacji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</a:p>
          <a:p>
            <a:pPr algn="ctr">
              <a:buClrTx/>
              <a:buFontTx/>
              <a:buNone/>
            </a:pPr>
            <a:endParaRPr lang="fr-FR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CF03AE3-C304-2B42-A04D-DAE1D2988A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179" y="6004441"/>
            <a:ext cx="2271164" cy="57447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9FB04C3-E78C-4C02-898D-AADB2C534D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581" y="6004441"/>
            <a:ext cx="1284452" cy="49091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2384509-5D5C-4EBE-A673-7DBA75E83D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952" y="116418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603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653" y="981692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7379209" y="1079806"/>
            <a:ext cx="4562856" cy="105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Status jest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wył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cznie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elektroniczny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– landlord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lub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pracodawca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może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go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sprawdzi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ć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za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Twoj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zgod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.</a:t>
            </a: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12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Logowanie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za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pomoc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informacji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z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dowodu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tożsamości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użytego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do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rejestracji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.</a:t>
            </a: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12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pl-PL" sz="2400" dirty="0">
                <a:latin typeface="Source Sans Pro" charset="0"/>
                <a:cs typeface="Calibri" charset="0"/>
              </a:rPr>
              <a:t>Dane osobowe powinny być</a:t>
            </a:r>
            <a:r>
              <a:rPr lang="en-GB" sz="2400" dirty="0"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latin typeface="Source Sans Pro" charset="0"/>
                <a:cs typeface="Calibri" charset="0"/>
              </a:rPr>
              <a:t>regularnie</a:t>
            </a:r>
            <a:r>
              <a:rPr lang="en-GB" sz="2400" dirty="0"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latin typeface="Source Sans Pro" charset="0"/>
                <a:cs typeface="Calibri" charset="0"/>
              </a:rPr>
              <a:t>uaktualniane</a:t>
            </a:r>
            <a:r>
              <a:rPr lang="pl-PL" sz="2400" dirty="0">
                <a:latin typeface="Source Sans Pro" charset="0"/>
                <a:cs typeface="Calibri" charset="0"/>
              </a:rPr>
              <a:t>, </a:t>
            </a:r>
            <a:r>
              <a:rPr lang="en-GB" sz="2400" dirty="0">
                <a:latin typeface="Source Sans Pro" charset="0"/>
                <a:cs typeface="Calibri" charset="0"/>
              </a:rPr>
              <a:t>np. </a:t>
            </a:r>
            <a:r>
              <a:rPr lang="pl-PL" sz="2400" dirty="0">
                <a:latin typeface="Source Sans Pro" charset="0"/>
                <a:cs typeface="Calibri" charset="0"/>
              </a:rPr>
              <a:t>w razie otrzymania nowego paszportu</a:t>
            </a:r>
            <a:r>
              <a:rPr lang="en-GB" sz="2400" dirty="0"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latin typeface="Source Sans Pro" charset="0"/>
                <a:cs typeface="Calibri" charset="0"/>
              </a:rPr>
              <a:t>lub</a:t>
            </a:r>
            <a:r>
              <a:rPr lang="en-GB" sz="2400" dirty="0"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latin typeface="Source Sans Pro" charset="0"/>
                <a:cs typeface="Calibri" charset="0"/>
              </a:rPr>
              <a:t>zmiany</a:t>
            </a:r>
            <a:r>
              <a:rPr lang="en-GB" sz="2400" dirty="0"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latin typeface="Source Sans Pro" charset="0"/>
                <a:cs typeface="Calibri" charset="0"/>
              </a:rPr>
              <a:t>adresu</a:t>
            </a:r>
            <a:r>
              <a:rPr lang="en-GB" sz="2400" dirty="0">
                <a:latin typeface="Source Sans Pro" charset="0"/>
                <a:cs typeface="Calibri" charset="0"/>
              </a:rPr>
              <a:t>.</a:t>
            </a: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24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1200" b="1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81" y="981692"/>
            <a:ext cx="6162594" cy="5759890"/>
          </a:xfrm>
          <a:prstGeom prst="rect">
            <a:avLst/>
          </a:prstGeom>
        </p:spPr>
      </p:pic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00B76154-05A4-5F45-AAB1-0FE3ABAD30A5}"/>
              </a:ext>
            </a:extLst>
          </p:cNvPr>
          <p:cNvSpPr/>
          <p:nvPr/>
        </p:nvSpPr>
        <p:spPr>
          <a:xfrm>
            <a:off x="724239" y="116418"/>
            <a:ext cx="10787063" cy="770704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chemeClr val="bg1"/>
              </a:solidFill>
              <a:latin typeface="Source Sans Pro" charset="0"/>
            </a:endParaRPr>
          </a:p>
          <a:p>
            <a:pPr algn="ctr"/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Status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jest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tylko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w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formie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elektronicznej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–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jak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go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udowodnic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? </a:t>
            </a:r>
          </a:p>
          <a:p>
            <a:pPr algn="ctr">
              <a:buClrTx/>
              <a:buFontTx/>
              <a:buNone/>
            </a:pPr>
            <a:endParaRPr lang="fr-FR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0F08F9DE-98FB-9044-9C8A-0BFAC84BB2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055" y="6167111"/>
            <a:ext cx="2271164" cy="57447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923EB4A-5BAA-4093-BBCA-BEDDCF0992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714" y="6053818"/>
            <a:ext cx="1503069" cy="57447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3B33A24-949C-4B4F-8E4E-00E247EE62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1" y="67618"/>
            <a:ext cx="953343" cy="86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515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695" y="829460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5609726" y="1067352"/>
            <a:ext cx="6359770" cy="5320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Od 1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stycznia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2021 w życie wejdzie nowy system imigracyjny TLR. 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Do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tego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momentu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paszport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jest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wystarczaj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cym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dowodem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pobytu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.</a:t>
            </a: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12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P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o upływie 5 lat nieprzerwanego pobytu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jak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najszybciej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złożyć wniosek o zmianę na status osoby osiedlonej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.</a:t>
            </a: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5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Osoby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maj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ce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tymczasowy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status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osoby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osiedlonej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mog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opuszcza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ć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Wielk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Brytani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ę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okres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do 6 </a:t>
            </a:r>
            <a:r>
              <a:rPr lang="en-GB" sz="2400" b="1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miesiecy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jesli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chc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otrzyma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ć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potem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status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osoby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osiedlonej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.</a:t>
            </a: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10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  <a:p>
            <a:pPr>
              <a:spcBef>
                <a:spcPts val="288"/>
              </a:spcBef>
              <a:spcAft>
                <a:spcPts val="288"/>
              </a:spcAft>
            </a:pP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Osoby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maj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ce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status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osoby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osiedlonej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mog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opuszcza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ć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Wielk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ą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Brytani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ę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na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 charset="0"/>
                <a:cs typeface="Calibri" charset="0"/>
              </a:rPr>
              <a:t>okres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 </a:t>
            </a:r>
            <a:r>
              <a:rPr lang="en-GB" sz="2400" b="1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do 5 lat</a:t>
            </a:r>
            <a:r>
              <a:rPr lang="en-GB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.</a:t>
            </a:r>
          </a:p>
          <a:p>
            <a:pPr>
              <a:spcBef>
                <a:spcPts val="288"/>
              </a:spcBef>
              <a:spcAft>
                <a:spcPts val="288"/>
              </a:spcAft>
            </a:pPr>
            <a:endParaRPr lang="en-GB" sz="2400" dirty="0">
              <a:solidFill>
                <a:schemeClr val="tx1"/>
              </a:solidFill>
              <a:latin typeface="Source Sans Pro" charset="0"/>
              <a:cs typeface="Calibri" charset="0"/>
            </a:endParaRPr>
          </a:p>
        </p:txBody>
      </p:sp>
      <p:sp>
        <p:nvSpPr>
          <p:cNvPr id="9" name="Prostokąt zaokrąglony 8">
            <a:extLst>
              <a:ext uri="{FF2B5EF4-FFF2-40B4-BE49-F238E27FC236}">
                <a16:creationId xmlns:a16="http://schemas.microsoft.com/office/drawing/2014/main" id="{F0512C90-99C3-D84E-A08E-7B45FEDDB41F}"/>
              </a:ext>
            </a:extLst>
          </p:cNvPr>
          <p:cNvSpPr/>
          <p:nvPr/>
        </p:nvSpPr>
        <p:spPr>
          <a:xfrm>
            <a:off x="724239" y="116418"/>
            <a:ext cx="10787063" cy="770704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chemeClr val="bg1"/>
              </a:solidFill>
              <a:latin typeface="Source Sans Pro" charset="0"/>
            </a:endParaRP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Co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się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stanie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po 31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grudnia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2020? </a:t>
            </a:r>
          </a:p>
          <a:p>
            <a:pPr algn="ctr">
              <a:buClrTx/>
              <a:buFontTx/>
              <a:buNone/>
            </a:pPr>
            <a:endParaRPr lang="fr-FR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F379B33-3585-2E4E-9396-01FDB22D12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79" y="5695863"/>
            <a:ext cx="4318000" cy="1092200"/>
          </a:xfrm>
          <a:prstGeom prst="rect">
            <a:avLst/>
          </a:prstGeom>
        </p:spPr>
      </p:pic>
      <p:pic>
        <p:nvPicPr>
          <p:cNvPr id="7" name="Obraz 7" descr="Obraz zawierający znak, siedzi, ulica, osoby&#10;&#10;Opis wygenerowany automatycznie">
            <a:extLst>
              <a:ext uri="{FF2B5EF4-FFF2-40B4-BE49-F238E27FC236}">
                <a16:creationId xmlns:a16="http://schemas.microsoft.com/office/drawing/2014/main" id="{805BA596-8055-8F42-B6D8-7ABD99A870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36" y="1183057"/>
            <a:ext cx="4713444" cy="266067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F61721A-4765-2545-8C6C-62E106021A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36" y="4285806"/>
            <a:ext cx="2434141" cy="10922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1F9B388-C971-473D-8961-27782AF2E7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487" y="4380128"/>
            <a:ext cx="2364097" cy="90355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78A6FF0-ADA6-4063-A633-7B2DF4AEAC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21" y="18806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769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16D7D0C-806D-FB4F-926A-FCD518C8E4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4DF36-A8C0-4827-B335-29D8B384D3D2}" type="slidenum">
              <a:rPr lang="en-GB" altLang="en-US" smtClean="0"/>
              <a:pPr>
                <a:defRPr/>
              </a:pPr>
              <a:t>19</a:t>
            </a:fld>
            <a:endParaRPr lang="en-GB" altLang="en-US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B1F72E9-5C79-FA44-A686-2A56E4637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314" y="0"/>
            <a:ext cx="8128000" cy="676187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B3F4999-3E5B-41BC-8094-B5FEE1B28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951" y="355751"/>
            <a:ext cx="2364097" cy="90355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A2E41AD-0EA2-4C82-A00D-992D75337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953" y="1364107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88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475" y="932188"/>
            <a:ext cx="246031" cy="602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108593" y="1511550"/>
            <a:ext cx="5760319" cy="486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Po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okresie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przej</a:t>
            </a:r>
            <a:r>
              <a:rPr lang="en-GB" sz="2400" dirty="0" err="1">
                <a:latin typeface="Source Sans Pro" charset="0"/>
                <a:cs typeface="Calibri" charset="0"/>
              </a:rPr>
              <a:t>ś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ciowym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Twoja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najbliższa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rodzina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może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do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Ciebie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doł</a:t>
            </a:r>
            <a:r>
              <a:rPr lang="fr-FR" sz="2400" dirty="0">
                <a:solidFill>
                  <a:schemeClr val="tx1"/>
                </a:solidFill>
                <a:latin typeface="Source Sans Pro" charset="0"/>
              </a:rPr>
              <a:t>ą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czy</a:t>
            </a:r>
            <a:r>
              <a:rPr lang="pl-PL" sz="2400" dirty="0">
                <a:solidFill>
                  <a:schemeClr val="tx1"/>
                </a:solidFill>
                <a:latin typeface="Source Sans Pro" charset="0"/>
                <a:cs typeface="Calibri" charset="0"/>
              </a:rPr>
              <a:t>ć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:</a:t>
            </a:r>
          </a:p>
          <a:p>
            <a:pPr>
              <a:lnSpc>
                <a:spcPct val="100000"/>
              </a:lnSpc>
            </a:pPr>
            <a:endParaRPr lang="en-GB" sz="1000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Małżonek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/ka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lub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długotrwały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partner/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ka</a:t>
            </a:r>
            <a:endParaRPr lang="en-GB" sz="2400" dirty="0">
              <a:solidFill>
                <a:schemeClr val="tx1"/>
              </a:solidFill>
              <a:latin typeface="Source Sans Pro"/>
              <a:cs typeface="Calibri" charset="0"/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Dziecko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, za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które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jesteś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odpowiedzialny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/a</a:t>
            </a:r>
            <a:b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</a:b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Wnuczek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/ka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lub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prawnuczek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/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ka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za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których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jesteś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odpowiedzialny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/a</a:t>
            </a:r>
            <a:b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</a:b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•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Rodzice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lub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dziadkowie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,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za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których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jesteś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Source Sans Pro"/>
                <a:cs typeface="Calibri" charset="0"/>
              </a:rPr>
              <a:t>odpowiedzialny</a:t>
            </a:r>
            <a:r>
              <a:rPr lang="en-GB" sz="2400" dirty="0">
                <a:solidFill>
                  <a:schemeClr val="tx1"/>
                </a:solidFill>
                <a:latin typeface="Source Sans Pro"/>
                <a:cs typeface="Calibri" charset="0"/>
              </a:rPr>
              <a:t>/a</a:t>
            </a:r>
          </a:p>
          <a:p>
            <a:pPr>
              <a:lnSpc>
                <a:spcPct val="100000"/>
              </a:lnSpc>
            </a:pPr>
            <a:endParaRPr lang="en-GB" sz="2000" b="1" dirty="0">
              <a:solidFill>
                <a:srgbClr val="333333"/>
              </a:solidFill>
              <a:latin typeface="Source Sans Pro" charset="0"/>
              <a:cs typeface="Calibri" charset="0"/>
            </a:endParaRPr>
          </a:p>
          <a:p>
            <a:pPr>
              <a:lnSpc>
                <a:spcPct val="100000"/>
              </a:lnSpc>
            </a:pPr>
            <a:endParaRPr lang="en-GB" sz="2000" b="1" dirty="0">
              <a:solidFill>
                <a:srgbClr val="333333"/>
              </a:solidFill>
              <a:latin typeface="Source Sans Pro" charset="0"/>
              <a:cs typeface="Calibri" charset="0"/>
            </a:endParaRPr>
          </a:p>
        </p:txBody>
      </p:sp>
      <p:sp>
        <p:nvSpPr>
          <p:cNvPr id="8" name="Prostokąt zaokrąglony 7">
            <a:extLst>
              <a:ext uri="{FF2B5EF4-FFF2-40B4-BE49-F238E27FC236}">
                <a16:creationId xmlns:a16="http://schemas.microsoft.com/office/drawing/2014/main" id="{874C4EC3-CB75-534C-8261-D35A26FBCEBC}"/>
              </a:ext>
            </a:extLst>
          </p:cNvPr>
          <p:cNvSpPr/>
          <p:nvPr/>
        </p:nvSpPr>
        <p:spPr>
          <a:xfrm>
            <a:off x="724239" y="116418"/>
            <a:ext cx="10787063" cy="770704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dirty="0">
              <a:solidFill>
                <a:schemeClr val="bg1"/>
              </a:solidFill>
              <a:latin typeface="Source Sans Pro" charset="0"/>
            </a:endParaRP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Co z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moją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rodziną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z Polski – </a:t>
            </a:r>
            <a:r>
              <a:rPr lang="fr-FR" sz="2800" b="1" dirty="0" err="1">
                <a:solidFill>
                  <a:schemeClr val="bg1"/>
                </a:solidFill>
                <a:latin typeface="Source Sans Pro" charset="0"/>
              </a:rPr>
              <a:t>od</a:t>
            </a:r>
            <a:r>
              <a:rPr lang="fr-FR" sz="2800" b="1" dirty="0">
                <a:solidFill>
                  <a:schemeClr val="bg1"/>
                </a:solidFill>
                <a:latin typeface="Source Sans Pro" charset="0"/>
              </a:rPr>
              <a:t> 1.01.2021?</a:t>
            </a:r>
          </a:p>
          <a:p>
            <a:pPr algn="ctr">
              <a:buClrTx/>
              <a:buFontTx/>
              <a:buNone/>
            </a:pPr>
            <a:endParaRPr lang="fr-FR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02845E9-0AB4-AB4E-8C74-D665A6F0B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79" y="5695863"/>
            <a:ext cx="4318000" cy="1092200"/>
          </a:xfrm>
          <a:prstGeom prst="rect">
            <a:avLst/>
          </a:prstGeom>
        </p:spPr>
      </p:pic>
      <p:pic>
        <p:nvPicPr>
          <p:cNvPr id="10" name="Obraz 9" descr="Obraz zawierający rysunek&#10;&#10;Opis wygenerowany automatycznie">
            <a:extLst>
              <a:ext uri="{FF2B5EF4-FFF2-40B4-BE49-F238E27FC236}">
                <a16:creationId xmlns:a16="http://schemas.microsoft.com/office/drawing/2014/main" id="{A6AB0095-5EC5-6540-A52E-39E80D3E8F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45" y="3044952"/>
            <a:ext cx="4074951" cy="145583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EE87C73-E1CC-4FD4-9722-C04D483577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580" y="4509256"/>
            <a:ext cx="2364097" cy="90355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B22F67D-5F49-4DA4-94C6-906AA4DBA1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04" y="116418"/>
            <a:ext cx="1381095" cy="125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9697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779ABEC-F1B9-4F6D-906E-EBFFDF900A84}"/>
              </a:ext>
            </a:extLst>
          </p:cNvPr>
          <p:cNvSpPr txBox="1">
            <a:spLocks/>
          </p:cNvSpPr>
          <p:nvPr/>
        </p:nvSpPr>
        <p:spPr bwMode="auto">
          <a:xfrm>
            <a:off x="239713" y="0"/>
            <a:ext cx="11952287" cy="644525"/>
          </a:xfrm>
          <a:prstGeom prst="rect">
            <a:avLst/>
          </a:prstGeom>
          <a:gradFill>
            <a:gsLst>
              <a:gs pos="50000">
                <a:srgbClr val="8F23B3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108000" rIns="180000" bIns="7200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Użyteczne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linki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w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języku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angielskim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B932E39-C983-4DE1-BBE5-6649480109E3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78540" y="777847"/>
            <a:ext cx="11274632" cy="565076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EU Settlement Scheme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www.gov.uk/eusettledstatus</a:t>
            </a:r>
            <a:endParaRPr lang="en-GB" sz="1600" dirty="0">
              <a:solidFill>
                <a:srgbClr val="352A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Organisation  providing free support around EUSS in Bradford District commissioned by Bradford Metropolitan District Council 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GB" sz="1600" u="sng" dirty="0" err="1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www.bradford.gov.uk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/your-community/</a:t>
            </a:r>
            <a:r>
              <a:rPr lang="en-GB" sz="1600" u="sng" dirty="0" err="1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brexit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-and-the-settlement-scheme/access-support/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Bradford Metropolitan District Council Information 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GB" sz="1600" u="sng" dirty="0" err="1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www.bradford.gov.uk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/your-council/about-</a:t>
            </a:r>
            <a:r>
              <a:rPr lang="en-GB" sz="1600" u="sng" dirty="0" err="1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bradford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-council/</a:t>
            </a:r>
            <a:r>
              <a:rPr lang="en-GB" sz="1600" u="sng" dirty="0" err="1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brexit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-what-you-need-to-know/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Bradford Metropolitan District Council Information EU Settlement Scheme 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GB" sz="1600" u="sng" dirty="0" err="1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www.bradford.gov.uk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/your-community/</a:t>
            </a:r>
            <a:r>
              <a:rPr lang="en-GB" sz="1600" u="sng" dirty="0" err="1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brexit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-and-the-settlement-scheme/what-is-</a:t>
            </a:r>
            <a:r>
              <a:rPr lang="en-GB" sz="1600" u="sng" dirty="0" err="1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brexit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Bradford Metropolitan District Council Information EU Settlement Scheme 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https://www.bradford.gov.uk/your-community/brexit-and-the-settlement-scheme/what-are-settled-status-or-pre-settled-status/</a:t>
            </a:r>
            <a:endParaRPr lang="en-GB" sz="1600" dirty="0">
              <a:solidFill>
                <a:srgbClr val="352A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ID document scanner locations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www.gov.uk/government/publications/eu-settlement-scheme-id-document-scanner-locations</a:t>
            </a:r>
            <a:endParaRPr lang="en-GB" sz="1600" dirty="0">
              <a:solidFill>
                <a:srgbClr val="352A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Applying for Settled and Pre – Settled Status 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https://www.gov.uk/settled-status-eu-citizens-families/applying-for-settled-status</a:t>
            </a:r>
            <a:endParaRPr lang="en-GB" sz="1600" dirty="0">
              <a:solidFill>
                <a:srgbClr val="352A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Assisted Digital Service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www.gov.uk/government/publications/eu-settlement-scheme-assisted-digital-service</a:t>
            </a:r>
            <a:endParaRPr lang="en-GB" sz="1600" dirty="0">
              <a:solidFill>
                <a:srgbClr val="352A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Citizens’ Rights in a no deal: 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www.gov.uk/government/publications/policy-paper-on-citizens-rights-in-the-event-of-a-no-deal-Brexit</a:t>
            </a:r>
            <a:endParaRPr lang="en-GB" sz="1600" dirty="0">
              <a:solidFill>
                <a:srgbClr val="352A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Evidence of Residence if the system hasn’t found you 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https://www.gov.uk/guidance/eu-settlement-scheme-evidence-of-uk-residence</a:t>
            </a:r>
            <a:endParaRPr lang="en-GB" sz="1600" dirty="0">
              <a:solidFill>
                <a:srgbClr val="352A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Visiting Europe after BREXIT 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https://www.gov.uk/visit-europe-brexit</a:t>
            </a:r>
            <a:endParaRPr lang="en-GB" sz="1600" dirty="0">
              <a:solidFill>
                <a:srgbClr val="352A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Driving in Europe After BREXIT 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https://www.gov.uk/guidance/driving-in-the-eu-after-brexit-international-driving-permits</a:t>
            </a:r>
            <a:endParaRPr lang="en-GB" sz="1600" dirty="0">
              <a:solidFill>
                <a:srgbClr val="352A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Pet Travel after BREXIT </a:t>
            </a:r>
            <a:r>
              <a:rPr lang="en-GB" sz="1600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https://www.gov.uk/guidance/pet-travel-to-europe-after-brexit</a:t>
            </a:r>
            <a:endParaRPr lang="en-GB" sz="1600" dirty="0">
              <a:solidFill>
                <a:srgbClr val="352A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Foreign Travel Advice  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https://www.gov.uk/foreign-travel-advice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Sign up for EUSS updates: </a:t>
            </a:r>
            <a:r>
              <a:rPr lang="en-GB" sz="1600" u="sng" dirty="0">
                <a:solidFill>
                  <a:srgbClr val="352AD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https://gov.smartwebportal.co.uk/homeoffice/public/webform.asp?id=67&amp;id2=627DF7</a:t>
            </a:r>
            <a:endParaRPr lang="en-GB" sz="1600" u="sng" dirty="0">
              <a:solidFill>
                <a:srgbClr val="352A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spcBef>
                <a:spcPts val="1200"/>
              </a:spcBef>
              <a:buNone/>
            </a:pPr>
            <a:endParaRPr lang="en-GB" sz="2200" strike="sngStrik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E30B5D-1C95-44F1-8FE4-C366E72A5967}"/>
              </a:ext>
            </a:extLst>
          </p:cNvPr>
          <p:cNvSpPr/>
          <p:nvPr/>
        </p:nvSpPr>
        <p:spPr>
          <a:xfrm>
            <a:off x="6017740" y="6079524"/>
            <a:ext cx="6104238" cy="644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C9B505A3-BA77-B14F-B407-504DA8DC240B}"/>
              </a:ext>
            </a:extLst>
          </p:cNvPr>
          <p:cNvSpPr/>
          <p:nvPr/>
        </p:nvSpPr>
        <p:spPr>
          <a:xfrm>
            <a:off x="472966" y="6253655"/>
            <a:ext cx="2554013" cy="5150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7081AE7-4E9A-0245-8B13-8E9E374A9A2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28" y="6217505"/>
            <a:ext cx="2921875" cy="640495"/>
          </a:xfrm>
          <a:prstGeom prst="rect">
            <a:avLst/>
          </a:prstGeom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B015169F-4D29-5F4F-AB1D-18FDE1C87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F4DF36-A8C0-4827-B335-29D8B384D3D2}" type="slidenum">
              <a:rPr lang="en-GB" altLang="en-US" smtClean="0"/>
              <a:pPr>
                <a:defRPr/>
              </a:pPr>
              <a:t>21</a:t>
            </a:fld>
            <a:endParaRPr lang="en-GB" altLang="en-US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A167F58-AE52-AA41-999F-514CD0062AF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33" y="6079829"/>
            <a:ext cx="2820370" cy="708539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FB6BF0F7-D2F8-488B-A963-840D78CCC8A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910" y="6348948"/>
            <a:ext cx="1306603" cy="49938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69E08F11-549B-4E33-9091-6B578519D8B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486" y="0"/>
            <a:ext cx="1070893" cy="97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355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ol Document" ma:contentTypeID="0x01010013C1D610CEDDE9499BC03C1C1CDDDA23050200C73B2D5B16B71748ADDC5318219B0E0C" ma:contentTypeVersion="12" ma:contentTypeDescription="Policy Management Document" ma:contentTypeScope="" ma:versionID="802e629e132b4f6f5a5ec50bb993d06b">
  <xsd:schema xmlns:xsd="http://www.w3.org/2001/XMLSchema" xmlns:xs="http://www.w3.org/2001/XMLSchema" xmlns:p="http://schemas.microsoft.com/office/2006/metadata/properties" xmlns:ns1="6118b057-8ff5-44e4-b1de-321b26ad5719" xmlns:ns2="http://schemas.microsoft.com/sharepoint/v3" targetNamespace="http://schemas.microsoft.com/office/2006/metadata/properties" ma:root="true" ma:fieldsID="5ca9d2744cad2985cb44055f43d1010b" ns1:_="" ns2:_="">
    <xsd:import namespace="6118b057-8ff5-44e4-b1de-321b26ad5719"/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Info_x0020_Category" minOccurs="0"/>
                <xsd:element ref="ns1:Government_x0020_Classification_x0020_Marking" minOccurs="0"/>
                <xsd:element ref="ns1:Copyright"/>
                <xsd:element ref="ns1:Comments_x002f_Notes" minOccurs="0"/>
                <xsd:element ref="ns1:Item_x0020_Owner" minOccurs="0"/>
                <xsd:element ref="ns1:Original_x0020_Creation_x0020_Date" minOccurs="0"/>
                <xsd:element ref="ns1:Closure_x0020_Date" minOccurs="0"/>
                <xsd:element ref="ns1:hdfd6f1666ea48029fc6f2caf7b1ea09" minOccurs="0"/>
                <xsd:element ref="ns1:m0f9d390c1784539aad941718875bcfb" minOccurs="0"/>
                <xsd:element ref="ns1:ef90e051e7884a3585973f9f74a503ff" minOccurs="0"/>
                <xsd:element ref="ns1:_dlc_DocId" minOccurs="0"/>
                <xsd:element ref="ns1:b99f654170d7414fbed3ae1b88b536ed" minOccurs="0"/>
                <xsd:element ref="ns1:_dlc_DocIdUrl" minOccurs="0"/>
                <xsd:element ref="ns1:maf4a2b474f24e67b1854128efeaea11" minOccurs="0"/>
                <xsd:element ref="ns1:_dlc_DocIdPersistId" minOccurs="0"/>
                <xsd:element ref="ns1:l2078078221f456b8ea3107004ee053b" minOccurs="0"/>
                <xsd:element ref="ns1:TaxCatchAll" minOccurs="0"/>
                <xsd:element ref="ns1:TaxCatchAllLabel" minOccurs="0"/>
                <xsd:element ref="ns2:_dlc_ExpireDateSaved" minOccurs="0"/>
                <xsd:element ref="ns2:_dlc_ExpireDate" minOccurs="0"/>
                <xsd:element ref="ns1:b0d4679665db4cb7a7b984f36a58f69c" minOccurs="0"/>
                <xsd:element ref="ns2:_dlc_Exemp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18b057-8ff5-44e4-b1de-321b26ad5719" elementFormDefault="qualified">
    <xsd:import namespace="http://schemas.microsoft.com/office/2006/documentManagement/types"/>
    <xsd:import namespace="http://schemas.microsoft.com/office/infopath/2007/PartnerControls"/>
    <xsd:element name="Info_x0020_Category" ma:index="4" nillable="true" ma:displayName="Info Category" ma:default="Uncategorised" ma:description="Please select a category for this item." ma:format="Dropdown" ma:internalName="Info_x0020_Category">
      <xsd:simpleType>
        <xsd:restriction base="dms:Choice">
          <xsd:enumeration value="Uncategorised"/>
        </xsd:restriction>
      </xsd:simpleType>
    </xsd:element>
    <xsd:element name="Government_x0020_Classification_x0020_Marking" ma:index="5" nillable="true" ma:displayName="Government Classification Marking" ma:default="Official" ma:description="Choose the Government Security Classification for this item." ma:format="Dropdown" ma:internalName="Government_x0020_Classification_x0020_Marking">
      <xsd:simpleType>
        <xsd:restriction base="dms:Choice">
          <xsd:enumeration value="Official"/>
          <xsd:enumeration value="Official Sensitive"/>
        </xsd:restriction>
      </xsd:simpleType>
    </xsd:element>
    <xsd:element name="Copyright" ma:index="6" ma:displayName="Copyright" ma:default="Crown" ma:description="Please select the appropriate category of copyright that applies to this item." ma:format="Dropdown" ma:internalName="Copyright">
      <xsd:simpleType>
        <xsd:restriction base="dms:Choice">
          <xsd:enumeration value="Crown"/>
          <xsd:enumeration value="Parliamentary"/>
          <xsd:enumeration value="Third Party"/>
          <xsd:enumeration value="Orphan Works"/>
          <xsd:enumeration value="Other"/>
          <xsd:enumeration value="Media"/>
        </xsd:restriction>
      </xsd:simpleType>
    </xsd:element>
    <xsd:element name="Comments_x002f_Notes" ma:index="12" nillable="true" ma:displayName="Comments/Notes" ma:description="Please enter any comments or notes about the item." ma:internalName="Comments_x002F_Notes">
      <xsd:simpleType>
        <xsd:restriction base="dms:Note">
          <xsd:maxLength value="255"/>
        </xsd:restriction>
      </xsd:simpleType>
    </xsd:element>
    <xsd:element name="Item_x0020_Owner" ma:index="13" nillable="true" ma:displayName="Item Owner" ma:description="Please select the item's information asset owner." ma:internalName="Item_x0020_Owner">
      <xsd:simpleType>
        <xsd:restriction base="dms:Text">
          <xsd:maxLength value="255"/>
        </xsd:restriction>
      </xsd:simpleType>
    </xsd:element>
    <xsd:element name="Original_x0020_Creation_x0020_Date" ma:index="14" nillable="true" ma:displayName="Original Creation Date" ma:description="Please enter the date the item was created." ma:format="DateOnly" ma:internalName="Original_x0020_Creation_x0020_Date">
      <xsd:simpleType>
        <xsd:restriction base="dms:DateTime"/>
      </xsd:simpleType>
    </xsd:element>
    <xsd:element name="Closure_x0020_Date" ma:index="15" nillable="true" ma:displayName="Closure Date" ma:description="i-Manager use only - DO NOT COMPLETE THIS FIELD UNLESS AUTHORISED TO DO SO." ma:format="DateOnly" ma:internalName="Closure_x0020_Date">
      <xsd:simpleType>
        <xsd:restriction base="dms:DateTime"/>
      </xsd:simpleType>
    </xsd:element>
    <xsd:element name="hdfd6f1666ea48029fc6f2caf7b1ea09" ma:index="18" ma:taxonomy="true" ma:internalName="hdfd6f1666ea48029fc6f2caf7b1ea09" ma:taxonomyFieldName="Directorate_x002F_Group_x0020_Level" ma:displayName="Directorate/Group Level" ma:default="" ma:fieldId="{1dfd6f16-66ea-4802-9fc6-f2caf7b1ea09}" ma:sspId="47c09a6c-e0e3-4477-ae9b-2effd2a8cb0c" ma:termSetId="7c40e07d-a8c6-442d-8992-78ca5c25dbe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0f9d390c1784539aad941718875bcfb" ma:index="20" ma:taxonomy="true" ma:internalName="m0f9d390c1784539aad941718875bcfb" ma:taxonomyFieldName="Business_x0020_Unit_x0020_Level" ma:displayName="Business Unit Level" ma:default="" ma:fieldId="{60f9d390-c178-4539-aad9-41718875bcfb}" ma:sspId="47c09a6c-e0e3-4477-ae9b-2effd2a8cb0c" ma:termSetId="6b89081f-8096-4155-9011-96b902dd8b4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f90e051e7884a3585973f9f74a503ff" ma:index="22" ma:taxonomy="true" ma:internalName="ef90e051e7884a3585973f9f74a503ff" ma:taxonomyFieldName="Business_x0020_Function_x0020_Level_x0020_1" ma:displayName="Business Function Level 1" ma:default="" ma:fieldId="{ef90e051-e788-4a35-8597-3f9f74a503ff}" ma:sspId="47c09a6c-e0e3-4477-ae9b-2effd2a8cb0c" ma:termSetId="f4453744-44d1-47b2-882b-26a65024bb9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3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b99f654170d7414fbed3ae1b88b536ed" ma:index="24" nillable="true" ma:taxonomy="true" ma:internalName="b99f654170d7414fbed3ae1b88b536ed" ma:taxonomyFieldName="Business_x0020_Function_x0020_Level_x0020_2" ma:displayName="Business Function Level 2" ma:default="" ma:fieldId="{b99f6541-70d7-414f-bed3-ae1b88b536ed}" ma:sspId="47c09a6c-e0e3-4477-ae9b-2effd2a8cb0c" ma:termSetId="e3e89a05-d7e9-4663-a0b2-7f2a3f2527d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Url" ma:index="2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af4a2b474f24e67b1854128efeaea11" ma:index="26" nillable="true" ma:taxonomy="true" ma:internalName="maf4a2b474f24e67b1854128efeaea11" ma:taxonomyFieldName="Business_x0020_Function_x0020_Level_x0020_3" ma:displayName="Business Function Level 3" ma:default="" ma:fieldId="{6af4a2b4-74f2-4e67-b185-4128efeaea11}" ma:sspId="47c09a6c-e0e3-4477-ae9b-2effd2a8cb0c" ma:termSetId="2e8674d0-4868-4683-bdd7-5633d45f45c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l2078078221f456b8ea3107004ee053b" ma:index="28" ma:taxonomy="true" ma:internalName="l2078078221f456b8ea3107004ee053b" ma:taxonomyFieldName="Content_x0020_Classification" ma:displayName="Content Classification" ma:default="1;#Non Specific|6e3be155-6747-46d3-ae25-d84508c9cef7" ma:fieldId="{52078078-221f-456b-8ea3-107004ee053b}" ma:sspId="47c09a6c-e0e3-4477-ae9b-2effd2a8cb0c" ma:termSetId="846e7f7d-bb72-4a9c-b080-9467ae819ce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9" nillable="true" ma:displayName="Taxonomy Catch All Column" ma:description="" ma:hidden="true" ma:list="{e8820aac-576a-42eb-80b3-cd33875e26bb}" ma:internalName="TaxCatchAll" ma:showField="CatchAllData" ma:web="479824bc-603f-4aca-93b9-4ff83752f6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0" nillable="true" ma:displayName="Taxonomy Catch All Column1" ma:description="" ma:hidden="true" ma:list="{e8820aac-576a-42eb-80b3-cd33875e26bb}" ma:internalName="TaxCatchAllLabel" ma:readOnly="true" ma:showField="CatchAllDataLabel" ma:web="479824bc-603f-4aca-93b9-4ff83752f6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0d4679665db4cb7a7b984f36a58f69c" ma:index="34" ma:taxonomy="true" ma:internalName="b0d4679665db4cb7a7b984f36a58f69c" ma:taxonomyFieldName="Pol_x0020_Site_x0020_ID" ma:displayName="Pol Site ID" ma:default="6;#Not Configured|f3247828-a95a-4e79-8aea-d35a184ca0fd" ma:fieldId="{b0d46796-65db-4cb7-a7b9-84f36a58f69c}" ma:sspId="47c09a6c-e0e3-4477-ae9b-2effd2a8cb0c" ma:termSetId="893aea66-3bb7-41bc-b177-59da415f713d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32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33" nillable="true" ma:displayName="Expiration Date" ma:description="" ma:hidden="true" ma:indexed="true" ma:internalName="_dlc_ExpireDate" ma:readOnly="true">
      <xsd:simpleType>
        <xsd:restriction base="dms:DateTime"/>
      </xsd:simpleType>
    </xsd:element>
    <xsd:element name="_dlc_Exempt" ma:index="36" nillable="true" ma:displayName="Exempt from Policy" ma:hidden="true" ma:internalName="_dlc_Exempt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1" ma:displayName="Content Typ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_x0020_Category xmlns="6118b057-8ff5-44e4-b1de-321b26ad5719">Uncategorised</Info_x0020_Category>
    <Comments_x002f_Notes xmlns="6118b057-8ff5-44e4-b1de-321b26ad5719" xsi:nil="true"/>
    <maf4a2b474f24e67b1854128efeaea11 xmlns="6118b057-8ff5-44e4-b1de-321b26ad5719">
      <Terms xmlns="http://schemas.microsoft.com/office/infopath/2007/PartnerControls"/>
    </maf4a2b474f24e67b1854128efeaea11>
    <l2078078221f456b8ea3107004ee053b xmlns="6118b057-8ff5-44e4-b1de-321b26ad5719">
      <Terms xmlns="http://schemas.microsoft.com/office/infopath/2007/PartnerControls">
        <TermInfo xmlns="http://schemas.microsoft.com/office/infopath/2007/PartnerControls">
          <TermName xmlns="http://schemas.microsoft.com/office/infopath/2007/PartnerControls">Non Specific</TermName>
          <TermId xmlns="http://schemas.microsoft.com/office/infopath/2007/PartnerControls">6e3be155-6747-46d3-ae25-d84508c9cef7</TermId>
        </TermInfo>
      </Terms>
    </l2078078221f456b8ea3107004ee053b>
    <hdfd6f1666ea48029fc6f2caf7b1ea09 xmlns="6118b057-8ff5-44e4-b1de-321b26ad5719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International and Immigration Policy Group (IIPG)</TermName>
          <TermId xmlns="http://schemas.microsoft.com/office/infopath/2007/PartnerControls">735f7f42-fe9f-4010-aacd-a1eb934a590f</TermId>
        </TermInfo>
      </Terms>
    </hdfd6f1666ea48029fc6f2caf7b1ea09>
    <m0f9d390c1784539aad941718875bcfb xmlns="6118b057-8ff5-44e4-b1de-321b26ad5719">
      <Terms xmlns="http://schemas.microsoft.com/office/infopath/2007/PartnerControls">
        <TermInfo xmlns="http://schemas.microsoft.com/office/infopath/2007/PartnerControls">
          <TermName xmlns="http://schemas.microsoft.com/office/infopath/2007/PartnerControls">Immigration and Border Policy Director</TermName>
          <TermId xmlns="http://schemas.microsoft.com/office/infopath/2007/PartnerControls">267b8e8b-2f07-4b4e-83c6-3d2816256886</TermId>
        </TermInfo>
      </Terms>
    </m0f9d390c1784539aad941718875bcfb>
    <b0d4679665db4cb7a7b984f36a58f69c xmlns="6118b057-8ff5-44e4-b1de-321b26ad5719">
      <Terms xmlns="http://schemas.microsoft.com/office/infopath/2007/PartnerControls">
        <TermInfo xmlns="http://schemas.microsoft.com/office/infopath/2007/PartnerControls">
          <TermName xmlns="http://schemas.microsoft.com/office/infopath/2007/PartnerControls">HOPOLHZ-213541550-1</TermName>
          <TermId xmlns="http://schemas.microsoft.com/office/infopath/2007/PartnerControls">7cf705c7-bb38-4eb5-a115-3b73795bd0ed</TermId>
        </TermInfo>
      </Terms>
    </b0d4679665db4cb7a7b984f36a58f69c>
    <ef90e051e7884a3585973f9f74a503ff xmlns="6118b057-8ff5-44e4-b1de-321b26ad5719">
      <Terms xmlns="http://schemas.microsoft.com/office/infopath/2007/PartnerControls">
        <TermInfo xmlns="http://schemas.microsoft.com/office/infopath/2007/PartnerControls">
          <TermName xmlns="http://schemas.microsoft.com/office/infopath/2007/PartnerControls">Immigration and Border Policy</TermName>
          <TermId xmlns="http://schemas.microsoft.com/office/infopath/2007/PartnerControls">46dec7cb-f001-4b60-baa7-77506345a87d</TermId>
        </TermInfo>
      </Terms>
    </ef90e051e7884a3585973f9f74a503ff>
    <Copyright xmlns="6118b057-8ff5-44e4-b1de-321b26ad5719">Crown</Copyright>
    <Government_x0020_Classification_x0020_Marking xmlns="6118b057-8ff5-44e4-b1de-321b26ad5719">Official</Government_x0020_Classification_x0020_Marking>
    <TaxCatchAll xmlns="6118b057-8ff5-44e4-b1de-321b26ad5719">
      <Value>16</Value>
      <Value>15</Value>
      <Value>14</Value>
      <Value>13</Value>
      <Value>1</Value>
    </TaxCatchAll>
    <Item_x0020_Owner xmlns="6118b057-8ff5-44e4-b1de-321b26ad5719" xsi:nil="true"/>
    <Original_x0020_Creation_x0020_Date xmlns="6118b057-8ff5-44e4-b1de-321b26ad5719" xsi:nil="true"/>
    <Closure_x0020_Date xmlns="6118b057-8ff5-44e4-b1de-321b26ad5719" xsi:nil="true"/>
    <b99f654170d7414fbed3ae1b88b536ed xmlns="6118b057-8ff5-44e4-b1de-321b26ad5719">
      <Terms xmlns="http://schemas.microsoft.com/office/infopath/2007/PartnerControls"/>
    </b99f654170d7414fbed3ae1b88b536ed>
    <_dlc_ExpireDateSaved xmlns="http://schemas.microsoft.com/sharepoint/v3" xsi:nil="true"/>
    <_dlc_ExpireDate xmlns="http://schemas.microsoft.com/sharepoint/v3">2019-06-27T08:10:05+00:00</_dlc_ExpireDate>
    <_dlc_DocId xmlns="6118b057-8ff5-44e4-b1de-321b26ad5719">HOPOLHZ-396294047-1219</_dlc_DocId>
    <_dlc_DocIdUrl xmlns="6118b057-8ff5-44e4-b1de-321b26ad5719">
      <Url>https://teams.ho.cedrm.fgs-cloud.com/sites/POLHZ/EUEPOL/_layouts/DocIdRedir.aspx?ID=HOPOLHZ-396294047-1219</Url>
      <Description>HOPOLHZ-396294047-1219</Description>
    </_dlc_DocIdUrl>
  </documentManagement>
</p:properties>
</file>

<file path=customXml/item4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Assembly>Microsoft.Office.Policy, Version=14.0.0.0,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Assembly>Microsoft.Office.Policy, Version=14.0.0.0,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Assembly>Microsoft.Office.Policy, Version=14.0.0.0,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Assembly>Microsoft.Office.Policy, Version=14.0.0.0,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Assembly>Microsoft.Office.Policy, Version=14.0.0.0, Culture=neutral, PublicKeyToken=71e9bce111e9429c</Assembly>
    <Class>Microsoft.Office.RecordsManagement.Internal.UpdateExpireDate</Class>
    <Data/>
    <Filter/>
  </Receiver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47c09a6c-e0e3-4477-ae9b-2effd2a8cb0c" ContentTypeId="0x01010013C1D610CEDDE9499BC03C1C1CDDDA230502" PreviousValue="false"/>
</file>

<file path=customXml/itemProps1.xml><?xml version="1.0" encoding="utf-8"?>
<ds:datastoreItem xmlns:ds="http://schemas.openxmlformats.org/officeDocument/2006/customXml" ds:itemID="{93CF3AA9-FC5A-4B70-AF66-70D11E6896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9EF9F0-10DF-4C41-A333-37FF8023F5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18b057-8ff5-44e4-b1de-321b26ad5719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DA239B-15B1-4297-97F2-EF82006B5CE3}">
  <ds:schemaRefs>
    <ds:schemaRef ds:uri="http://purl.org/dc/elements/1.1/"/>
    <ds:schemaRef ds:uri="http://schemas.microsoft.com/office/2006/metadata/properties"/>
    <ds:schemaRef ds:uri="http://purl.org/dc/terms/"/>
    <ds:schemaRef ds:uri="6118b057-8ff5-44e4-b1de-321b26ad5719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DA1C89F6-48A4-4311-ABE4-A512806645E7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AAFEFBA6-2F84-4392-9B24-94E3B6FB02D8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38569</TotalTime>
  <Words>1616</Words>
  <Application>Microsoft Office PowerPoint</Application>
  <PresentationFormat>Panoramiczny</PresentationFormat>
  <Paragraphs>208</Paragraphs>
  <Slides>21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Arial</vt:lpstr>
      <vt:lpstr>Calibri</vt:lpstr>
      <vt:lpstr>Source Sans Pro</vt:lpstr>
      <vt:lpstr>Wingdings</vt:lpstr>
      <vt:lpstr>1_Office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Home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Westmore Nicola</dc:creator>
  <cp:lastModifiedBy>Renata Fijałkowska</cp:lastModifiedBy>
  <cp:revision>719</cp:revision>
  <cp:lastPrinted>2019-01-14T16:08:33Z</cp:lastPrinted>
  <dcterms:created xsi:type="dcterms:W3CDTF">2017-10-20T15:19:27Z</dcterms:created>
  <dcterms:modified xsi:type="dcterms:W3CDTF">2020-12-30T08:20:07Z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0x01010013C1D610CEDDE9499BC03C1C1CDDDA23050200C73B2D5B16B71748ADDC5318219B0E0C</vt:lpwstr>
  </property>
  <property fmtid="{D5CDD505-2E9C-101B-9397-08002B2CF9AE}" pid="3" name="_dlc_policyId">
    <vt:lpwstr>0x01010013C1D610CEDDE9499BC03C1C1CDDDA2305|-1567044647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_dlc_DocIdItemGuid">
    <vt:lpwstr>5abd97f7-86bc-4f0a-8577-5caa8101a167</vt:lpwstr>
  </property>
  <property fmtid="{D5CDD505-2E9C-101B-9397-08002B2CF9AE}" pid="6" name="Directorate/Group Level">
    <vt:lpwstr>14;#International and Immigration Policy Group (IIPG)|735f7f42-fe9f-4010-aacd-a1eb934a590f</vt:lpwstr>
  </property>
  <property fmtid="{D5CDD505-2E9C-101B-9397-08002B2CF9AE}" pid="7" name="Pol Site ID">
    <vt:lpwstr>13;#HOPOLHZ-213541550-1|7cf705c7-bb38-4eb5-a115-3b73795bd0ed</vt:lpwstr>
  </property>
  <property fmtid="{D5CDD505-2E9C-101B-9397-08002B2CF9AE}" pid="8" name="Content Classification">
    <vt:lpwstr>1;#Non Specific|6e3be155-6747-46d3-ae25-d84508c9cef7</vt:lpwstr>
  </property>
  <property fmtid="{D5CDD505-2E9C-101B-9397-08002B2CF9AE}" pid="9" name="Business Function Level 1">
    <vt:lpwstr>16;#Immigration and Border Policy|46dec7cb-f001-4b60-baa7-77506345a87d</vt:lpwstr>
  </property>
  <property fmtid="{D5CDD505-2E9C-101B-9397-08002B2CF9AE}" pid="10" name="Business Unit Level">
    <vt:lpwstr>15;#Immigration and Border Policy Director|267b8e8b-2f07-4b4e-83c6-3d2816256886</vt:lpwstr>
  </property>
  <property fmtid="{D5CDD505-2E9C-101B-9397-08002B2CF9AE}" pid="11" name="Business Function Level 3">
    <vt:lpwstr/>
  </property>
  <property fmtid="{D5CDD505-2E9C-101B-9397-08002B2CF9AE}" pid="12" name="Business Function Level 2">
    <vt:lpwstr/>
  </property>
</Properties>
</file>