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8" r:id="rId4"/>
  </p:sldMasterIdLst>
  <p:sldIdLst>
    <p:sldId id="256" r:id="rId5"/>
    <p:sldId id="257" r:id="rId6"/>
    <p:sldId id="258" r:id="rId7"/>
    <p:sldId id="264" r:id="rId8"/>
    <p:sldId id="265" r:id="rId9"/>
    <p:sldId id="286" r:id="rId10"/>
    <p:sldId id="259" r:id="rId11"/>
    <p:sldId id="294" r:id="rId12"/>
    <p:sldId id="260" r:id="rId13"/>
    <p:sldId id="276" r:id="rId14"/>
    <p:sldId id="289" r:id="rId15"/>
    <p:sldId id="263" r:id="rId16"/>
    <p:sldId id="261" r:id="rId17"/>
    <p:sldId id="262" r:id="rId18"/>
    <p:sldId id="266" r:id="rId19"/>
    <p:sldId id="287" r:id="rId20"/>
    <p:sldId id="288" r:id="rId21"/>
    <p:sldId id="273" r:id="rId22"/>
    <p:sldId id="267" r:id="rId23"/>
    <p:sldId id="296" r:id="rId24"/>
    <p:sldId id="269" r:id="rId25"/>
    <p:sldId id="292" r:id="rId26"/>
    <p:sldId id="271" r:id="rId27"/>
    <p:sldId id="295" r:id="rId28"/>
    <p:sldId id="275" r:id="rId29"/>
    <p:sldId id="293" r:id="rId30"/>
    <p:sldId id="272" r:id="rId31"/>
    <p:sldId id="290" r:id="rId32"/>
    <p:sldId id="284" r:id="rId33"/>
    <p:sldId id="282" r:id="rId34"/>
    <p:sldId id="291" r:id="rId35"/>
    <p:sldId id="297"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5D0D20-C45F-4187-8B70-C1B501345043}" v="55" dt="2023-01-29T20:16:59.0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054" autoAdjust="0"/>
    <p:restoredTop sz="95982"/>
  </p:normalViewPr>
  <p:slideViewPr>
    <p:cSldViewPr snapToGrid="0">
      <p:cViewPr varScale="1">
        <p:scale>
          <a:sx n="95" d="100"/>
          <a:sy n="95" d="100"/>
        </p:scale>
        <p:origin x="216" y="8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2696320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1011336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513311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D98730E-748A-CB44-B399-EBB4251F7A5B}" type="datetimeFigureOut">
              <a:rPr lang="en-GB" smtClean="0"/>
              <a:t>25/04/2023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3678838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D98730E-748A-CB44-B399-EBB4251F7A5B}" type="datetimeFigureOut">
              <a:rPr lang="en-GB" smtClean="0"/>
              <a:t>25/04/2023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129951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D98730E-748A-CB44-B399-EBB4251F7A5B}" type="datetimeFigureOut">
              <a:rPr lang="en-GB" smtClean="0"/>
              <a:t>25/04/2023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4033319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98730E-748A-CB44-B399-EBB4251F7A5B}" type="datetimeFigureOut">
              <a:rPr lang="en-GB" smtClean="0"/>
              <a:t>25/04/2023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539009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D98730E-748A-CB44-B399-EBB4251F7A5B}" type="datetimeFigureOut">
              <a:rPr lang="en-GB" smtClean="0"/>
              <a:t>25/04/2023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3333424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D98730E-748A-CB44-B399-EBB4251F7A5B}" type="datetimeFigureOut">
              <a:rPr lang="en-GB" smtClean="0"/>
              <a:t>25/04/2023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243299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357777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47536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3362243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49327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395372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2855444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D98730E-748A-CB44-B399-EBB4251F7A5B}"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AC8E04-333A-6841-B2B7-007ECFCD05B3}" type="slidenum">
              <a:rPr lang="en-GB" smtClean="0"/>
              <a:t>‹#›</a:t>
            </a:fld>
            <a:endParaRPr lang="en-GB"/>
          </a:p>
        </p:txBody>
      </p:sp>
    </p:spTree>
    <p:extLst>
      <p:ext uri="{BB962C8B-B14F-4D97-AF65-F5344CB8AC3E}">
        <p14:creationId xmlns:p14="http://schemas.microsoft.com/office/powerpoint/2010/main" val="3125161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D98730E-748A-CB44-B399-EBB4251F7A5B}" type="datetimeFigureOut">
              <a:rPr lang="en-GB" smtClean="0"/>
              <a:t>25/04/2023</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8AC8E04-333A-6841-B2B7-007ECFCD05B3}" type="slidenum">
              <a:rPr lang="en-GB" smtClean="0"/>
              <a:t>‹#›</a:t>
            </a:fld>
            <a:endParaRPr lang="en-GB"/>
          </a:p>
        </p:txBody>
      </p:sp>
    </p:spTree>
    <p:extLst>
      <p:ext uri="{BB962C8B-B14F-4D97-AF65-F5344CB8AC3E}">
        <p14:creationId xmlns:p14="http://schemas.microsoft.com/office/powerpoint/2010/main" val="281137661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environment.ec.europa.eu/topic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environment.ec.europa.eu/topic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D88EB-0E6E-A5D7-2C79-E069ABBD2589}"/>
              </a:ext>
            </a:extLst>
          </p:cNvPr>
          <p:cNvSpPr>
            <a:spLocks noGrp="1"/>
          </p:cNvSpPr>
          <p:nvPr>
            <p:ph type="ctrTitle"/>
          </p:nvPr>
        </p:nvSpPr>
        <p:spPr>
          <a:xfrm>
            <a:off x="555911" y="1738608"/>
            <a:ext cx="10909640" cy="1065836"/>
          </a:xfrm>
        </p:spPr>
        <p:txBody>
          <a:bodyPr anchor="ctr">
            <a:normAutofit fontScale="90000"/>
          </a:bodyPr>
          <a:lstStyle/>
          <a:p>
            <a:pPr algn="ctr"/>
            <a:br>
              <a:rPr lang="en-GB" sz="6600" dirty="0">
                <a:solidFill>
                  <a:srgbClr val="0070C0"/>
                </a:solidFill>
              </a:rPr>
            </a:br>
            <a:r>
              <a:rPr lang="en-GB" sz="6600" dirty="0">
                <a:solidFill>
                  <a:srgbClr val="0070C0"/>
                </a:solidFill>
              </a:rPr>
              <a:t>WORKSHOP DAY 2 </a:t>
            </a:r>
            <a:br>
              <a:rPr lang="en-GB" sz="6600" dirty="0"/>
            </a:br>
            <a:br>
              <a:rPr lang="en-GB" sz="6600" dirty="0"/>
            </a:br>
            <a:r>
              <a:rPr lang="en-GB" sz="6600" dirty="0"/>
              <a:t>ESG in Agriculture</a:t>
            </a:r>
            <a:br>
              <a:rPr lang="en-GB" sz="6600" dirty="0"/>
            </a:br>
            <a:br>
              <a:rPr lang="en-GB" sz="3300" dirty="0"/>
            </a:br>
            <a:r>
              <a:rPr lang="en-GB" sz="3300" dirty="0"/>
              <a:t>28 March 2023 Warsaw, Poland </a:t>
            </a:r>
          </a:p>
        </p:txBody>
      </p:sp>
      <p:pic>
        <p:nvPicPr>
          <p:cNvPr id="5" name="Picture 4" descr="Logo&#10;&#10;Description automatically generated">
            <a:extLst>
              <a:ext uri="{FF2B5EF4-FFF2-40B4-BE49-F238E27FC236}">
                <a16:creationId xmlns:a16="http://schemas.microsoft.com/office/drawing/2014/main" id="{C2DCA55F-FAC2-433C-AD24-52C94FF13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0146" y="5521883"/>
            <a:ext cx="2657475" cy="1242369"/>
          </a:xfrm>
          <a:prstGeom prst="rect">
            <a:avLst/>
          </a:prstGeom>
        </p:spPr>
      </p:pic>
      <p:pic>
        <p:nvPicPr>
          <p:cNvPr id="6" name="Picture 5" descr="Inforegio - Download centre for visual elements">
            <a:extLst>
              <a:ext uri="{FF2B5EF4-FFF2-40B4-BE49-F238E27FC236}">
                <a16:creationId xmlns:a16="http://schemas.microsoft.com/office/drawing/2014/main" id="{62BD82D3-3AD8-73A7-44EE-FBCDB2F50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244380" y="5888964"/>
            <a:ext cx="2845880" cy="597635"/>
          </a:xfrm>
          <a:prstGeom prst="rect">
            <a:avLst/>
          </a:prstGeom>
          <a:noFill/>
        </p:spPr>
      </p:pic>
      <p:pic>
        <p:nvPicPr>
          <p:cNvPr id="7" name="Obraz 6" descr="Obraz zawierający tekst&#10;&#10;Opis wygenerowany automatycznie">
            <a:extLst>
              <a:ext uri="{FF2B5EF4-FFF2-40B4-BE49-F238E27FC236}">
                <a16:creationId xmlns:a16="http://schemas.microsoft.com/office/drawing/2014/main" id="{57CB1885-5F15-F4B6-3FE2-2DED438DC1C6}"/>
              </a:ext>
            </a:extLst>
          </p:cNvPr>
          <p:cNvPicPr>
            <a:picLocks noChangeAspect="1"/>
          </p:cNvPicPr>
          <p:nvPr/>
        </p:nvPicPr>
        <p:blipFill>
          <a:blip r:embed="rId4"/>
          <a:stretch>
            <a:fillRect/>
          </a:stretch>
        </p:blipFill>
        <p:spPr>
          <a:xfrm>
            <a:off x="555911" y="5119392"/>
            <a:ext cx="2435966" cy="1539143"/>
          </a:xfrm>
          <a:prstGeom prst="rect">
            <a:avLst/>
          </a:prstGeom>
        </p:spPr>
      </p:pic>
    </p:spTree>
    <p:extLst>
      <p:ext uri="{BB962C8B-B14F-4D97-AF65-F5344CB8AC3E}">
        <p14:creationId xmlns:p14="http://schemas.microsoft.com/office/powerpoint/2010/main" val="2024691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What is Agriculture?</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333502" y="1892233"/>
            <a:ext cx="8596668" cy="3880773"/>
          </a:xfrm>
        </p:spPr>
        <p:txBody>
          <a:bodyPr>
            <a:normAutofit lnSpcReduction="10000"/>
          </a:bodyPr>
          <a:lstStyle/>
          <a:p>
            <a:pPr marL="0" indent="0" algn="just">
              <a:buNone/>
            </a:pPr>
            <a:r>
              <a:rPr lang="en-GB" sz="2400" dirty="0">
                <a:solidFill>
                  <a:schemeClr val="tx1"/>
                </a:solidFill>
                <a:latin typeface="Calibri" panose="020F0502020204030204" pitchFamily="34" charset="0"/>
                <a:cs typeface="Calibri" panose="020F0502020204030204" pitchFamily="34" charset="0"/>
              </a:rPr>
              <a:t>Agriculture relates to the cultivation of crops and grazing of animals for food, raw materials, and secondary produce.</a:t>
            </a:r>
          </a:p>
          <a:p>
            <a:pPr marL="0" indent="0" algn="just">
              <a:buNone/>
            </a:pPr>
            <a:r>
              <a:rPr lang="en-GB" sz="2400" dirty="0">
                <a:solidFill>
                  <a:schemeClr val="tx1"/>
                </a:solidFill>
                <a:latin typeface="Calibri" panose="020F0502020204030204" pitchFamily="34" charset="0"/>
                <a:cs typeface="Calibri" panose="020F0502020204030204" pitchFamily="34" charset="0"/>
              </a:rPr>
              <a:t> </a:t>
            </a:r>
          </a:p>
          <a:p>
            <a:pPr marL="0" indent="0" algn="just">
              <a:buNone/>
            </a:pPr>
            <a:r>
              <a:rPr lang="en-GB" sz="2400" b="0" i="0" dirty="0">
                <a:solidFill>
                  <a:srgbClr val="121212"/>
                </a:solidFill>
                <a:effectLst/>
                <a:latin typeface="GeographEditWeb"/>
              </a:rPr>
              <a:t>Preparation of plant and animal items for human utilisation and distribution of products to retailers </a:t>
            </a:r>
            <a:r>
              <a:rPr lang="en-GB" sz="2400" dirty="0">
                <a:solidFill>
                  <a:srgbClr val="121212"/>
                </a:solidFill>
                <a:latin typeface="GeographEditWeb"/>
              </a:rPr>
              <a:t>also falls under agriculture</a:t>
            </a:r>
            <a:r>
              <a:rPr lang="en-GB" sz="2400" b="0" i="0" dirty="0">
                <a:solidFill>
                  <a:srgbClr val="121212"/>
                </a:solidFill>
                <a:effectLst/>
                <a:latin typeface="GeographEditWeb"/>
              </a:rPr>
              <a:t>.</a:t>
            </a:r>
          </a:p>
          <a:p>
            <a:pPr marL="0" indent="0" algn="just">
              <a:buNone/>
            </a:pPr>
            <a:endParaRPr lang="en-GB" sz="2400" b="0" i="0" dirty="0">
              <a:solidFill>
                <a:srgbClr val="121212"/>
              </a:solidFill>
              <a:effectLst/>
              <a:latin typeface="GeographEditWeb"/>
            </a:endParaRPr>
          </a:p>
          <a:p>
            <a:pPr marL="0" indent="0" algn="just">
              <a:buNone/>
            </a:pPr>
            <a:r>
              <a:rPr lang="en-GB" sz="2400" dirty="0">
                <a:solidFill>
                  <a:srgbClr val="121212"/>
                </a:solidFill>
                <a:latin typeface="GeographEditWeb"/>
              </a:rPr>
              <a:t>In addition, most of the </a:t>
            </a:r>
            <a:r>
              <a:rPr lang="en-GB" sz="2400" b="0" i="0" dirty="0">
                <a:solidFill>
                  <a:srgbClr val="121212"/>
                </a:solidFill>
                <a:effectLst/>
                <a:latin typeface="GeographEditWeb"/>
              </a:rPr>
              <a:t>textiles in the world are produced by agriculture, generating produces such as leather, wool, and cotton. </a:t>
            </a:r>
            <a:r>
              <a:rPr lang="en-GB" sz="2400" dirty="0">
                <a:solidFill>
                  <a:srgbClr val="121212"/>
                </a:solidFill>
                <a:latin typeface="GeographEditWeb"/>
              </a:rPr>
              <a:t>Products such as </a:t>
            </a:r>
            <a:r>
              <a:rPr lang="en-GB" sz="2400" b="0" i="0" dirty="0">
                <a:solidFill>
                  <a:srgbClr val="121212"/>
                </a:solidFill>
                <a:effectLst/>
                <a:latin typeface="GeographEditWeb"/>
              </a:rPr>
              <a:t>paper and construction timber are also created. </a:t>
            </a:r>
            <a:endParaRPr lang="en-GB" sz="2400" dirty="0">
              <a:solidFill>
                <a:schemeClr val="tx1"/>
              </a:solidFill>
              <a:latin typeface="Calibri" panose="020F0502020204030204" pitchFamily="34" charset="0"/>
              <a:cs typeface="Calibri" panose="020F0502020204030204" pitchFamily="34" charset="0"/>
            </a:endParaRP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DAC41A49-E8B3-08B7-E378-B7E5D97B2FAC}"/>
              </a:ext>
            </a:extLst>
          </p:cNvPr>
          <p:cNvSpPr txBox="1"/>
          <p:nvPr/>
        </p:nvSpPr>
        <p:spPr>
          <a:xfrm>
            <a:off x="370231" y="6179835"/>
            <a:ext cx="9037156" cy="369332"/>
          </a:xfrm>
          <a:prstGeom prst="rect">
            <a:avLst/>
          </a:prstGeom>
          <a:noFill/>
        </p:spPr>
        <p:txBody>
          <a:bodyPr wrap="square">
            <a:spAutoFit/>
          </a:bodyPr>
          <a:lstStyle/>
          <a:p>
            <a:r>
              <a:rPr lang="en-GB" dirty="0"/>
              <a:t>Source: https://education.nationalgeographic.org/resource/agriculture</a:t>
            </a:r>
          </a:p>
        </p:txBody>
      </p:sp>
    </p:spTree>
    <p:extLst>
      <p:ext uri="{BB962C8B-B14F-4D97-AF65-F5344CB8AC3E}">
        <p14:creationId xmlns:p14="http://schemas.microsoft.com/office/powerpoint/2010/main" val="3648571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ESG in Agriculture: Brief Introduction</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073425" y="1510747"/>
            <a:ext cx="9655865" cy="4427883"/>
          </a:xfrm>
        </p:spPr>
        <p:txBody>
          <a:bodyPr>
            <a:noAutofit/>
          </a:bodyPr>
          <a:lstStyle/>
          <a:p>
            <a:pPr marL="0" indent="0" algn="just">
              <a:buNone/>
            </a:pPr>
            <a:r>
              <a:rPr lang="en-GB" sz="2100" dirty="0">
                <a:latin typeface="Calibri" panose="020F0502020204030204" pitchFamily="34" charset="0"/>
                <a:cs typeface="Calibri" panose="020F0502020204030204" pitchFamily="34" charset="0"/>
              </a:rPr>
              <a:t>ESG – Environment, Social and Governance strategies which are implemented into the image and mission of a company: when it comes to the agricultural sector, it is often recognised as part of the ‘Environment’ factor. However it must be remembered that it is crucial for the balance of institutions which create the agricultural sector, as well as to comply with EU Taxonomy regulations, to focus on the social and governance strategies to the same degree. </a:t>
            </a:r>
          </a:p>
          <a:p>
            <a:pPr marL="0" indent="0" algn="just">
              <a:buNone/>
            </a:pPr>
            <a:r>
              <a:rPr lang="en-GB" sz="2100" dirty="0">
                <a:latin typeface="Calibri" panose="020F0502020204030204" pitchFamily="34" charset="0"/>
                <a:cs typeface="Calibri" panose="020F0502020204030204" pitchFamily="34" charset="0"/>
              </a:rPr>
              <a:t>Agriculture has a direct relation to all societies, whether nomadic farming or high intensive, as food is a core human need. Historically ESG in Agriculture can be traced back to permaculture, organic farming, and even perennial crop use back when crop farming began 10,000 years ago when humans began to domesticate plants and animals. </a:t>
            </a:r>
          </a:p>
          <a:p>
            <a:pPr marL="0" indent="0" algn="just">
              <a:buNone/>
            </a:pPr>
            <a:r>
              <a:rPr lang="en-GB" sz="2100" dirty="0">
                <a:latin typeface="Calibri" panose="020F0502020204030204" pitchFamily="34" charset="0"/>
                <a:cs typeface="Calibri" panose="020F0502020204030204" pitchFamily="34" charset="0"/>
              </a:rPr>
              <a:t>It can be argued that in order to link the importance of preserving ecosystems with ethical governance, societies such look back and see how we can use the ‘first ever good practise’ at diverse levels within the European Union and beyond. </a:t>
            </a:r>
          </a:p>
          <a:p>
            <a:pPr marL="0" indent="0">
              <a:buNone/>
            </a:pPr>
            <a:endParaRPr lang="en-GB" sz="2200" dirty="0"/>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585397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Agriculture key terms defined</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993914" y="1520687"/>
            <a:ext cx="10351603" cy="4885082"/>
          </a:xfrm>
        </p:spPr>
        <p:txBody>
          <a:bodyPr>
            <a:normAutofit fontScale="70000" lnSpcReduction="20000"/>
          </a:bodyPr>
          <a:lstStyle/>
          <a:p>
            <a:pPr>
              <a:lnSpc>
                <a:spcPct val="120000"/>
              </a:lnSpc>
              <a:buFont typeface="Arial" panose="020B0604020202020204" pitchFamily="34" charset="0"/>
              <a:buChar char="•"/>
            </a:pPr>
            <a:r>
              <a:rPr lang="en-GB" sz="2600" b="1" dirty="0">
                <a:effectLst/>
                <a:latin typeface="Calibri" panose="020F0502020204030204" pitchFamily="34" charset="0"/>
                <a:ea typeface="Calibri" panose="020F0502020204030204" pitchFamily="34" charset="0"/>
                <a:cs typeface="Calibri" panose="020F0502020204030204" pitchFamily="34" charset="0"/>
              </a:rPr>
              <a:t>Primary production </a:t>
            </a:r>
            <a:r>
              <a:rPr lang="en-GB" sz="2600" dirty="0">
                <a:effectLst/>
                <a:latin typeface="Calibri" panose="020F0502020204030204" pitchFamily="34" charset="0"/>
                <a:ea typeface="Calibri" panose="020F0502020204030204" pitchFamily="34" charset="0"/>
                <a:cs typeface="Calibri" panose="020F0502020204030204" pitchFamily="34" charset="0"/>
              </a:rPr>
              <a:t>– includes fishing, farming and rearing of livestock; natural sources</a:t>
            </a:r>
          </a:p>
          <a:p>
            <a:pPr lvl="0">
              <a:lnSpc>
                <a:spcPct val="120000"/>
              </a:lnSpc>
              <a:buFont typeface="Arial" panose="020B0604020202020204" pitchFamily="34" charset="0"/>
              <a:buChar char="•"/>
            </a:pPr>
            <a:r>
              <a:rPr lang="en-GB" sz="2600" b="1" dirty="0">
                <a:latin typeface="Calibri" panose="020F0502020204030204" pitchFamily="34" charset="0"/>
                <a:ea typeface="Calibri" panose="020F0502020204030204" pitchFamily="34" charset="0"/>
                <a:cs typeface="Calibri" panose="020F0502020204030204" pitchFamily="34" charset="0"/>
              </a:rPr>
              <a:t>Secondary Production </a:t>
            </a:r>
            <a:r>
              <a:rPr lang="en-GB" sz="2600" dirty="0">
                <a:latin typeface="Calibri" panose="020F0502020204030204" pitchFamily="34" charset="0"/>
                <a:ea typeface="Calibri" panose="020F0502020204030204" pitchFamily="34" charset="0"/>
                <a:cs typeface="Calibri" panose="020F0502020204030204" pitchFamily="34" charset="0"/>
              </a:rPr>
              <a:t>– conversion of animal and crop produce into goods and products</a:t>
            </a:r>
          </a:p>
          <a:p>
            <a:pPr lvl="0">
              <a:lnSpc>
                <a:spcPct val="120000"/>
              </a:lnSpc>
              <a:buFont typeface="Arial" panose="020B0604020202020204" pitchFamily="34" charset="0"/>
              <a:buChar char="•"/>
            </a:pPr>
            <a:r>
              <a:rPr lang="en-GB" sz="2600" b="1" dirty="0">
                <a:latin typeface="Calibri" panose="020F0502020204030204" pitchFamily="34" charset="0"/>
                <a:ea typeface="Calibri" panose="020F0502020204030204" pitchFamily="34" charset="0"/>
                <a:cs typeface="Calibri" panose="020F0502020204030204" pitchFamily="34" charset="0"/>
              </a:rPr>
              <a:t>Land use </a:t>
            </a:r>
            <a:r>
              <a:rPr lang="en-GB" sz="2600" dirty="0">
                <a:latin typeface="Calibri" panose="020F0502020204030204" pitchFamily="34" charset="0"/>
                <a:ea typeface="Calibri" panose="020F0502020204030204" pitchFamily="34" charset="0"/>
                <a:cs typeface="Calibri" panose="020F0502020204030204" pitchFamily="34" charset="0"/>
              </a:rPr>
              <a:t>– whether land is used for pastoral farming (animal rearing), arable farming (crops) or mixed farming (both)</a:t>
            </a:r>
          </a:p>
          <a:p>
            <a:pPr lvl="0">
              <a:lnSpc>
                <a:spcPct val="120000"/>
              </a:lnSpc>
              <a:buFont typeface="Arial" panose="020B0604020202020204" pitchFamily="34" charset="0"/>
              <a:buChar char="•"/>
            </a:pPr>
            <a:r>
              <a:rPr lang="en-GB" sz="2600" b="1" dirty="0">
                <a:latin typeface="Calibri" panose="020F0502020204030204" pitchFamily="34" charset="0"/>
                <a:ea typeface="Calibri" panose="020F0502020204030204" pitchFamily="34" charset="0"/>
                <a:cs typeface="Calibri" panose="020F0502020204030204" pitchFamily="34" charset="0"/>
              </a:rPr>
              <a:t>Soil </a:t>
            </a:r>
            <a:r>
              <a:rPr lang="en-GB" sz="2600" dirty="0">
                <a:latin typeface="Calibri" panose="020F0502020204030204" pitchFamily="34" charset="0"/>
                <a:ea typeface="Calibri" panose="020F0502020204030204" pitchFamily="34" charset="0"/>
                <a:cs typeface="Calibri" panose="020F0502020204030204" pitchFamily="34" charset="0"/>
              </a:rPr>
              <a:t>– Soil problems such as erosion, decline in organic matter, salinisation, biodiversity loss, landslides, and desertification are a threat to our efforts in mitigating and adapting to climate change. Soil is the key for crop growth and must be protected and developed to allow for sustainable farming</a:t>
            </a:r>
          </a:p>
          <a:p>
            <a:pPr lvl="0">
              <a:lnSpc>
                <a:spcPct val="120000"/>
              </a:lnSpc>
              <a:buFont typeface="Arial" panose="020B0604020202020204" pitchFamily="34" charset="0"/>
              <a:buChar char="•"/>
            </a:pPr>
            <a:r>
              <a:rPr lang="en-GB" sz="2600" b="1" dirty="0">
                <a:effectLst/>
                <a:latin typeface="Calibri" panose="020F0502020204030204" pitchFamily="34" charset="0"/>
                <a:ea typeface="Calibri" panose="020F0502020204030204" pitchFamily="34" charset="0"/>
                <a:cs typeface="Calibri" panose="020F0502020204030204" pitchFamily="34" charset="0"/>
              </a:rPr>
              <a:t>Water </a:t>
            </a:r>
            <a:r>
              <a:rPr lang="en-GB" sz="2600" dirty="0">
                <a:effectLst/>
                <a:latin typeface="Calibri" panose="020F0502020204030204" pitchFamily="34" charset="0"/>
                <a:ea typeface="Calibri" panose="020F0502020204030204" pitchFamily="34" charset="0"/>
                <a:cs typeface="Calibri" panose="020F0502020204030204" pitchFamily="34" charset="0"/>
              </a:rPr>
              <a:t>- Increased droughts and water scarcity due to the decreased availability of freshwater and less predictable rainfall patterns</a:t>
            </a:r>
            <a:r>
              <a:rPr lang="en-GB" sz="2600" dirty="0">
                <a:latin typeface="Calibri" panose="020F0502020204030204" pitchFamily="34" charset="0"/>
                <a:ea typeface="Calibri" panose="020F0502020204030204" pitchFamily="34" charset="0"/>
                <a:cs typeface="Calibri" panose="020F0502020204030204" pitchFamily="34" charset="0"/>
              </a:rPr>
              <a:t> due to shifts in global weather patterns. Water is essential for crop growth and animal production. </a:t>
            </a:r>
            <a:endParaRPr lang="en-GB" sz="2600" dirty="0">
              <a:effectLst/>
              <a:latin typeface="Calibri" panose="020F0502020204030204" pitchFamily="34" charset="0"/>
              <a:ea typeface="Calibri" panose="020F0502020204030204" pitchFamily="34" charset="0"/>
              <a:cs typeface="Calibri" panose="020F0502020204030204" pitchFamily="34" charset="0"/>
            </a:endParaRPr>
          </a:p>
          <a:p>
            <a:pPr lvl="0">
              <a:lnSpc>
                <a:spcPct val="120000"/>
              </a:lnSpc>
              <a:spcAft>
                <a:spcPts val="800"/>
              </a:spcAft>
              <a:buFont typeface="Arial" panose="020B0604020202020204" pitchFamily="34" charset="0"/>
              <a:buChar char="•"/>
            </a:pPr>
            <a:r>
              <a:rPr lang="en-GB" sz="2600" b="1" dirty="0">
                <a:effectLst/>
                <a:latin typeface="Calibri" panose="020F0502020204030204" pitchFamily="34" charset="0"/>
                <a:ea typeface="Calibri" panose="020F0502020204030204" pitchFamily="34" charset="0"/>
                <a:cs typeface="Calibri" panose="020F0502020204030204" pitchFamily="34" charset="0"/>
              </a:rPr>
              <a:t>Food management </a:t>
            </a:r>
            <a:r>
              <a:rPr lang="en-GB" sz="2600" dirty="0">
                <a:effectLst/>
                <a:latin typeface="Calibri" panose="020F0502020204030204" pitchFamily="34" charset="0"/>
                <a:ea typeface="Calibri" panose="020F0502020204030204" pitchFamily="34" charset="0"/>
                <a:cs typeface="Calibri" panose="020F0502020204030204" pitchFamily="34" charset="0"/>
              </a:rPr>
              <a:t>-  refers to the acquisition of food from the very beginning of primary production, right up until the end of its lifespan when it ends up in our household waste or composting. Strategies to ensure food management need to be implemented across vertical levels such as bettering food storage, retail ‘use by date’ management or meal planning for families.</a:t>
            </a:r>
          </a:p>
          <a:p>
            <a:pPr marL="342900" lvl="0" indent="-342900">
              <a:lnSpc>
                <a:spcPct val="107000"/>
              </a:lnSpc>
              <a:spcAft>
                <a:spcPts val="800"/>
              </a:spcAft>
              <a:buFont typeface="Symbol" panose="05050102010706020507" pitchFamily="18" charset="2"/>
              <a:buChar char=""/>
            </a:pPr>
            <a:endParaRPr lang="en-GB" dirty="0"/>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287913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214232" y="276363"/>
            <a:ext cx="9599542" cy="767246"/>
          </a:xfrm>
        </p:spPr>
        <p:txBody>
          <a:bodyPr>
            <a:normAutofit/>
          </a:bodyPr>
          <a:lstStyle/>
          <a:p>
            <a:r>
              <a:rPr lang="en-GB" dirty="0"/>
              <a:t>Agriculture in regard to the EU Taxonomy </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814722" y="1191846"/>
            <a:ext cx="10992965" cy="5438637"/>
          </a:xfrm>
        </p:spPr>
        <p:txBody>
          <a:bodyPr>
            <a:normAutofit fontScale="25000" lnSpcReduction="20000"/>
          </a:bodyPr>
          <a:lstStyle/>
          <a:p>
            <a:pPr marL="0" indent="0" algn="just" rtl="0">
              <a:buNone/>
            </a:pPr>
            <a:r>
              <a:rPr lang="en-GB" sz="7200" b="0" i="0" dirty="0">
                <a:solidFill>
                  <a:schemeClr val="tx1"/>
                </a:solidFill>
                <a:effectLst/>
                <a:latin typeface="Calibri" panose="020F0502020204030204" pitchFamily="34" charset="0"/>
                <a:cs typeface="Calibri" panose="020F0502020204030204" pitchFamily="34" charset="0"/>
              </a:rPr>
              <a:t>The EU taxonomy is a new regulation which has officially been put in place in January 2022. It includes a framework which outlines, explains, defines and classifies “green” or “sustainable” economic activities within the EU, as there was previously no clear legislation.</a:t>
            </a:r>
          </a:p>
          <a:p>
            <a:pPr marL="0" indent="0" algn="just" rtl="0">
              <a:buNone/>
            </a:pPr>
            <a:r>
              <a:rPr lang="en-GB" sz="7200" b="0" i="0" dirty="0">
                <a:solidFill>
                  <a:schemeClr val="tx1"/>
                </a:solidFill>
                <a:effectLst/>
                <a:latin typeface="Calibri" panose="020F0502020204030204" pitchFamily="34" charset="0"/>
                <a:cs typeface="Calibri" panose="020F0502020204030204" pitchFamily="34" charset="0"/>
              </a:rPr>
              <a:t>The EU taxonomy includes  six environmental objectives:</a:t>
            </a:r>
          </a:p>
          <a:p>
            <a:pPr algn="just" rtl="0">
              <a:buFont typeface="+mj-lt"/>
              <a:buAutoNum type="arabicPeriod"/>
            </a:pPr>
            <a:r>
              <a:rPr lang="en-GB" sz="7200" b="1" i="0" dirty="0">
                <a:solidFill>
                  <a:schemeClr val="tx1"/>
                </a:solidFill>
                <a:effectLst/>
                <a:latin typeface="Calibri" panose="020F0502020204030204" pitchFamily="34" charset="0"/>
                <a:cs typeface="Calibri" panose="020F0502020204030204" pitchFamily="34" charset="0"/>
              </a:rPr>
              <a:t>Climate change mitigation</a:t>
            </a:r>
          </a:p>
          <a:p>
            <a:pPr algn="just" rtl="0">
              <a:buFont typeface="+mj-lt"/>
              <a:buAutoNum type="arabicPeriod"/>
            </a:pPr>
            <a:r>
              <a:rPr lang="en-GB" sz="7200" b="1" i="0" dirty="0">
                <a:solidFill>
                  <a:schemeClr val="tx1"/>
                </a:solidFill>
                <a:effectLst/>
                <a:latin typeface="Calibri" panose="020F0502020204030204" pitchFamily="34" charset="0"/>
                <a:cs typeface="Calibri" panose="020F0502020204030204" pitchFamily="34" charset="0"/>
              </a:rPr>
              <a:t>Climate change adaptation</a:t>
            </a:r>
          </a:p>
          <a:p>
            <a:pPr algn="just" rtl="0">
              <a:buFont typeface="+mj-lt"/>
              <a:buAutoNum type="arabicPeriod"/>
            </a:pPr>
            <a:r>
              <a:rPr lang="en-GB" sz="7200" b="1" i="0" dirty="0">
                <a:solidFill>
                  <a:schemeClr val="tx1"/>
                </a:solidFill>
                <a:effectLst/>
                <a:latin typeface="Calibri" panose="020F0502020204030204" pitchFamily="34" charset="0"/>
                <a:cs typeface="Calibri" panose="020F0502020204030204" pitchFamily="34" charset="0"/>
              </a:rPr>
              <a:t>Sustainable use and protection of water and marine resources</a:t>
            </a:r>
          </a:p>
          <a:p>
            <a:pPr algn="just" rtl="0">
              <a:buFont typeface="+mj-lt"/>
              <a:buAutoNum type="arabicPeriod"/>
            </a:pPr>
            <a:r>
              <a:rPr lang="en-GB" sz="7200" b="1" i="0" dirty="0">
                <a:solidFill>
                  <a:schemeClr val="tx1"/>
                </a:solidFill>
                <a:effectLst/>
                <a:latin typeface="Calibri" panose="020F0502020204030204" pitchFamily="34" charset="0"/>
                <a:cs typeface="Calibri" panose="020F0502020204030204" pitchFamily="34" charset="0"/>
              </a:rPr>
              <a:t>Transition to a circular economy</a:t>
            </a:r>
          </a:p>
          <a:p>
            <a:pPr algn="just" rtl="0">
              <a:buFont typeface="+mj-lt"/>
              <a:buAutoNum type="arabicPeriod"/>
            </a:pPr>
            <a:r>
              <a:rPr lang="en-GB" sz="7200" b="1" i="0" dirty="0">
                <a:solidFill>
                  <a:schemeClr val="tx1"/>
                </a:solidFill>
                <a:effectLst/>
                <a:latin typeface="Calibri" panose="020F0502020204030204" pitchFamily="34" charset="0"/>
                <a:cs typeface="Calibri" panose="020F0502020204030204" pitchFamily="34" charset="0"/>
              </a:rPr>
              <a:t>Pollution prevention and control</a:t>
            </a:r>
          </a:p>
          <a:p>
            <a:pPr algn="just" rtl="0">
              <a:buFont typeface="+mj-lt"/>
              <a:buAutoNum type="arabicPeriod"/>
            </a:pPr>
            <a:r>
              <a:rPr lang="en-GB" sz="7200" b="1" i="0" dirty="0">
                <a:solidFill>
                  <a:schemeClr val="tx1"/>
                </a:solidFill>
                <a:effectLst/>
                <a:latin typeface="Calibri" panose="020F0502020204030204" pitchFamily="34" charset="0"/>
                <a:cs typeface="Calibri" panose="020F0502020204030204" pitchFamily="34" charset="0"/>
              </a:rPr>
              <a:t>Protection and restoration of biodiversity and ecosystems</a:t>
            </a:r>
          </a:p>
          <a:p>
            <a:pPr marL="0" indent="0" algn="just" rtl="0">
              <a:buNone/>
            </a:pPr>
            <a:r>
              <a:rPr lang="en-GB" sz="8000" b="0" i="0" dirty="0">
                <a:solidFill>
                  <a:schemeClr val="tx1"/>
                </a:solidFill>
                <a:effectLst/>
                <a:latin typeface="Calibri" panose="020F0502020204030204" pitchFamily="34" charset="0"/>
                <a:cs typeface="Calibri" panose="020F0502020204030204" pitchFamily="34" charset="0"/>
              </a:rPr>
              <a:t>Agricultural economic activity in the EU falls under each of the six objectives. In terms of climate change mitigation and adaptation, the difference between </a:t>
            </a:r>
            <a:r>
              <a:rPr lang="en-GB" sz="8000" dirty="0">
                <a:solidFill>
                  <a:schemeClr val="tx1"/>
                </a:solidFill>
                <a:latin typeface="Calibri" panose="020F0502020204030204" pitchFamily="34" charset="0"/>
                <a:cs typeface="Calibri" panose="020F0502020204030204" pitchFamily="34" charset="0"/>
              </a:rPr>
              <a:t>them is that </a:t>
            </a:r>
            <a:r>
              <a:rPr lang="en-GB" sz="8000" b="0" i="0" dirty="0">
                <a:solidFill>
                  <a:schemeClr val="tx1"/>
                </a:solidFill>
                <a:effectLst/>
                <a:latin typeface="Calibri" panose="020F0502020204030204" pitchFamily="34" charset="0"/>
                <a:cs typeface="Calibri" panose="020F0502020204030204" pitchFamily="34" charset="0"/>
              </a:rPr>
              <a:t>adaptation relates to the process of adjusting to the effects of climate change (such as having to increase irrigation due to droughts, changing the type of crops which are planted due to changing weather patterns or using new technologies) while mitigation means reducing the impacts of climate change through preventative measures of greenhouse gas reduction (reducing the amount of forest cover cleared for animal grazing or not using plastic packaging for fresh foods). </a:t>
            </a:r>
            <a:endParaRPr lang="en-GB" sz="2400" dirty="0"/>
          </a:p>
          <a:p>
            <a:pPr marL="0" indent="0">
              <a:buNone/>
            </a:pPr>
            <a:r>
              <a:rPr lang="en-GB" sz="4000" dirty="0"/>
              <a:t>Source: https://eu-taxonomy.info/, https://www.eea.europa.eu/help/faq/what-is-the-difference-between#:~:text=In%20essence%2C%20adaptation%20can%20be,(GHG)%20into%20the%20atmosphere. </a:t>
            </a: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886346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244049" y="425726"/>
            <a:ext cx="8873985" cy="1320800"/>
          </a:xfrm>
        </p:spPr>
        <p:txBody>
          <a:bodyPr>
            <a:normAutofit/>
          </a:bodyPr>
          <a:lstStyle/>
          <a:p>
            <a:r>
              <a:rPr lang="en-GB" dirty="0"/>
              <a:t>Agriculture in regard to the EU Taxonomy Continued - Compass</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071769" y="1863586"/>
            <a:ext cx="10048461" cy="4740966"/>
          </a:xfrm>
        </p:spPr>
        <p:txBody>
          <a:bodyPr>
            <a:normAutofit/>
          </a:bodyPr>
          <a:lstStyle/>
          <a:p>
            <a:pPr algn="just"/>
            <a:r>
              <a:rPr lang="en-GB" sz="2000" b="0" i="0" dirty="0">
                <a:solidFill>
                  <a:srgbClr val="404040"/>
                </a:solidFill>
                <a:effectLst/>
                <a:latin typeface="Calibri" panose="020F0502020204030204" pitchFamily="34" charset="0"/>
                <a:cs typeface="Calibri" panose="020F0502020204030204" pitchFamily="34" charset="0"/>
              </a:rPr>
              <a:t>The EU Taxonomy Compass provides a visual representation of the</a:t>
            </a:r>
            <a:r>
              <a:rPr lang="en-GB" sz="2000" i="0" dirty="0">
                <a:solidFill>
                  <a:srgbClr val="404040"/>
                </a:solidFill>
                <a:effectLst/>
                <a:latin typeface="Calibri" panose="020F0502020204030204" pitchFamily="34" charset="0"/>
                <a:cs typeface="Calibri" panose="020F0502020204030204" pitchFamily="34" charset="0"/>
              </a:rPr>
              <a:t> contents of the EU Taxonomy. The compass will continue to be </a:t>
            </a:r>
            <a:r>
              <a:rPr lang="en-GB" sz="2000" b="0" i="0" dirty="0">
                <a:solidFill>
                  <a:srgbClr val="404040"/>
                </a:solidFill>
                <a:effectLst/>
                <a:latin typeface="Calibri" panose="020F0502020204030204" pitchFamily="34" charset="0"/>
                <a:cs typeface="Calibri" panose="020F0502020204030204" pitchFamily="34" charset="0"/>
              </a:rPr>
              <a:t>updated in the future to include criteria for additional activities which contribute to and fall under the six environmental objectives of the Taxonomy Regulation. </a:t>
            </a:r>
          </a:p>
          <a:p>
            <a:pPr algn="just"/>
            <a:r>
              <a:rPr lang="en-GB" sz="2000" b="0" i="0" dirty="0">
                <a:solidFill>
                  <a:srgbClr val="404040"/>
                </a:solidFill>
                <a:effectLst/>
                <a:latin typeface="Calibri" panose="020F0502020204030204" pitchFamily="34" charset="0"/>
                <a:cs typeface="Calibri" panose="020F0502020204030204" pitchFamily="34" charset="0"/>
              </a:rPr>
              <a:t>Using the EU Taxonomy </a:t>
            </a:r>
            <a:r>
              <a:rPr lang="en-GB" sz="2000" dirty="0">
                <a:solidFill>
                  <a:srgbClr val="404040"/>
                </a:solidFill>
                <a:latin typeface="Calibri" panose="020F0502020204030204" pitchFamily="34" charset="0"/>
                <a:cs typeface="Calibri" panose="020F0502020204030204" pitchFamily="34" charset="0"/>
              </a:rPr>
              <a:t>Compass website users can see </a:t>
            </a:r>
            <a:r>
              <a:rPr lang="en-GB" sz="2000" b="0" i="0" dirty="0">
                <a:solidFill>
                  <a:srgbClr val="404040"/>
                </a:solidFill>
                <a:effectLst/>
                <a:latin typeface="Calibri" panose="020F0502020204030204" pitchFamily="34" charset="0"/>
                <a:cs typeface="Calibri" panose="020F0502020204030204" pitchFamily="34" charset="0"/>
              </a:rPr>
              <a:t>activities included in the EU Taxonomy (termed taxonomy-eligible activities). This allows managers and companies to precisely highlight which objectives they contribute to with their environmental, social and governance activities. They can also check specific criteria they have to meet under the new regulations so that they can be considered ‘taxonomy-aligned’.</a:t>
            </a:r>
          </a:p>
          <a:p>
            <a:pPr algn="just"/>
            <a:r>
              <a:rPr lang="en-GB" sz="2000" b="0" i="0" dirty="0">
                <a:solidFill>
                  <a:srgbClr val="404040"/>
                </a:solidFill>
                <a:effectLst/>
                <a:latin typeface="Calibri" panose="020F0502020204030204" pitchFamily="34" charset="0"/>
                <a:cs typeface="Calibri" panose="020F0502020204030204" pitchFamily="34" charset="0"/>
              </a:rPr>
              <a:t>Examples of </a:t>
            </a:r>
            <a:r>
              <a:rPr lang="en-GB" sz="2000" dirty="0">
                <a:solidFill>
                  <a:srgbClr val="404040"/>
                </a:solidFill>
                <a:latin typeface="Calibri" panose="020F0502020204030204" pitchFamily="34" charset="0"/>
                <a:cs typeface="Calibri" panose="020F0502020204030204" pitchFamily="34" charset="0"/>
              </a:rPr>
              <a:t>activities within the Compass which relate to Agricultural activity include: </a:t>
            </a:r>
            <a:r>
              <a:rPr lang="en-GB" sz="2000" b="1" dirty="0">
                <a:solidFill>
                  <a:srgbClr val="404040"/>
                </a:solidFill>
                <a:effectLst/>
                <a:latin typeface="Calibri" panose="020F0502020204030204" pitchFamily="34" charset="0"/>
                <a:cs typeface="Calibri" panose="020F0502020204030204" pitchFamily="34" charset="0"/>
              </a:rPr>
              <a:t>Restoration of wetlands, Afforestation, Anaerobic digestion of bio-waste, or Composting of bio-waste. </a:t>
            </a:r>
            <a:endParaRPr lang="en-GB" sz="2000" b="0" i="0" dirty="0">
              <a:solidFill>
                <a:srgbClr val="404040"/>
              </a:solidFill>
              <a:effectLst/>
              <a:latin typeface="Calibri" panose="020F0502020204030204" pitchFamily="34" charset="0"/>
              <a:cs typeface="Calibri" panose="020F0502020204030204" pitchFamily="34" charset="0"/>
            </a:endParaRPr>
          </a:p>
          <a:p>
            <a:pPr marL="0" indent="0" algn="just">
              <a:buNone/>
            </a:pPr>
            <a:r>
              <a:rPr lang="en-GB" sz="1100" dirty="0">
                <a:solidFill>
                  <a:srgbClr val="404040"/>
                </a:solidFill>
                <a:latin typeface="arial" panose="020B0604020202020204" pitchFamily="34" charset="0"/>
              </a:rPr>
              <a:t>Source: https://ec.europa.eu/sustainable-finance-taxonomy/taxonomy-compass </a:t>
            </a:r>
            <a:endParaRPr lang="en-GB" sz="1100" dirty="0"/>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24372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953329" y="340110"/>
            <a:ext cx="10215768" cy="1320800"/>
          </a:xfrm>
        </p:spPr>
        <p:txBody>
          <a:bodyPr>
            <a:normAutofit fontScale="90000"/>
          </a:bodyPr>
          <a:lstStyle/>
          <a:p>
            <a:r>
              <a:rPr lang="en-GB" dirty="0"/>
              <a:t>Deforestation – new regulation on deforestation-free supply chains under the European Green Deal</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631135" y="1709531"/>
            <a:ext cx="10485781" cy="4959626"/>
          </a:xfrm>
        </p:spPr>
        <p:txBody>
          <a:bodyPr>
            <a:normAutofit/>
          </a:bodyPr>
          <a:lstStyle/>
          <a:p>
            <a:pPr algn="just"/>
            <a:r>
              <a:rPr lang="en-GB" sz="2000" dirty="0">
                <a:solidFill>
                  <a:srgbClr val="404040"/>
                </a:solidFill>
                <a:effectLst/>
                <a:latin typeface="Calibri" panose="020F0502020204030204" pitchFamily="34" charset="0"/>
                <a:cs typeface="Calibri" panose="020F0502020204030204" pitchFamily="34" charset="0"/>
              </a:rPr>
              <a:t>10% of the world’s forests (area larger than the EU), have been lost worldwide lost to deforestation between 1990 and 2020. The European Commission explains that deforestation is a main driver of climate change and biodiversity loss (key ESG EU taxonomy objectives). </a:t>
            </a:r>
          </a:p>
          <a:p>
            <a:pPr marL="0" indent="0" algn="just">
              <a:buNone/>
            </a:pPr>
            <a:r>
              <a:rPr lang="en-GB" sz="2000" dirty="0">
                <a:solidFill>
                  <a:srgbClr val="404040"/>
                </a:solidFill>
                <a:effectLst/>
                <a:latin typeface="Calibri" panose="020F0502020204030204" pitchFamily="34" charset="0"/>
                <a:cs typeface="Calibri" panose="020F0502020204030204" pitchFamily="34" charset="0"/>
              </a:rPr>
              <a:t>The new regulation on deforestation-free supply chains </a:t>
            </a:r>
            <a:r>
              <a:rPr lang="en-GB" sz="2000" dirty="0">
                <a:solidFill>
                  <a:srgbClr val="404040"/>
                </a:solidFill>
                <a:latin typeface="Calibri" panose="020F0502020204030204" pitchFamily="34" charset="0"/>
                <a:cs typeface="Calibri" panose="020F0502020204030204" pitchFamily="34" charset="0"/>
              </a:rPr>
              <a:t>was agreed in </a:t>
            </a:r>
            <a:r>
              <a:rPr lang="en-GB" sz="2000" dirty="0">
                <a:solidFill>
                  <a:srgbClr val="404040"/>
                </a:solidFill>
                <a:effectLst/>
                <a:latin typeface="Calibri" panose="020F0502020204030204" pitchFamily="34" charset="0"/>
                <a:cs typeface="Calibri" panose="020F0502020204030204" pitchFamily="34" charset="0"/>
              </a:rPr>
              <a:t>December 2022 where all </a:t>
            </a:r>
            <a:r>
              <a:rPr lang="en-GB" sz="2000" dirty="0">
                <a:solidFill>
                  <a:srgbClr val="000000"/>
                </a:solidFill>
                <a:effectLst/>
                <a:latin typeface="Calibri" panose="020F0502020204030204" pitchFamily="34" charset="0"/>
                <a:cs typeface="Calibri" panose="020F0502020204030204" pitchFamily="34" charset="0"/>
              </a:rPr>
              <a:t>r</a:t>
            </a:r>
            <a:r>
              <a:rPr lang="en-GB" sz="2000" b="0" i="0" dirty="0">
                <a:solidFill>
                  <a:srgbClr val="000000"/>
                </a:solidFill>
                <a:effectLst/>
                <a:latin typeface="Calibri" panose="020F0502020204030204" pitchFamily="34" charset="0"/>
                <a:cs typeface="Calibri" panose="020F0502020204030204" pitchFamily="34" charset="0"/>
              </a:rPr>
              <a:t>elevant companies and traders will “have </a:t>
            </a:r>
            <a:r>
              <a:rPr lang="en-GB" sz="2000" b="1" i="0" dirty="0">
                <a:solidFill>
                  <a:srgbClr val="000000"/>
                </a:solidFill>
                <a:effectLst/>
                <a:latin typeface="Calibri" panose="020F0502020204030204" pitchFamily="34" charset="0"/>
                <a:cs typeface="Calibri" panose="020F0502020204030204" pitchFamily="34" charset="0"/>
              </a:rPr>
              <a:t>to conduct strict due diligence if they place on the EU market</a:t>
            </a:r>
            <a:r>
              <a:rPr lang="en-GB" sz="2000" b="0" i="0" dirty="0">
                <a:solidFill>
                  <a:srgbClr val="000000"/>
                </a:solidFill>
                <a:effectLst/>
                <a:latin typeface="Calibri" panose="020F0502020204030204" pitchFamily="34" charset="0"/>
                <a:cs typeface="Calibri" panose="020F0502020204030204" pitchFamily="34" charset="0"/>
              </a:rPr>
              <a:t>, or export from it: </a:t>
            </a:r>
            <a:r>
              <a:rPr lang="en-GB" sz="2000" b="1" i="0" dirty="0">
                <a:solidFill>
                  <a:srgbClr val="000000"/>
                </a:solidFill>
                <a:effectLst/>
                <a:latin typeface="Calibri" panose="020F0502020204030204" pitchFamily="34" charset="0"/>
                <a:cs typeface="Calibri" panose="020F0502020204030204" pitchFamily="34" charset="0"/>
              </a:rPr>
              <a:t>palm oil, cattle, soy, coffee, cocoa, timber and rubber as well as derived products </a:t>
            </a:r>
            <a:r>
              <a:rPr lang="en-GB" sz="2000" b="0" i="0" dirty="0">
                <a:solidFill>
                  <a:srgbClr val="000000"/>
                </a:solidFill>
                <a:effectLst/>
                <a:latin typeface="Calibri" panose="020F0502020204030204" pitchFamily="34" charset="0"/>
                <a:cs typeface="Calibri" panose="020F0502020204030204" pitchFamily="34" charset="0"/>
              </a:rPr>
              <a:t>(such as beef, furniture, or chocolate)” (European Commission, 2022).</a:t>
            </a:r>
          </a:p>
          <a:p>
            <a:pPr marL="0" indent="0" algn="just">
              <a:buNone/>
            </a:pPr>
            <a:r>
              <a:rPr lang="en-GB" sz="2000" b="0" i="0" dirty="0">
                <a:solidFill>
                  <a:srgbClr val="000000"/>
                </a:solidFill>
                <a:effectLst/>
                <a:latin typeface="Calibri" panose="020F0502020204030204" pitchFamily="34" charset="0"/>
                <a:cs typeface="Calibri" panose="020F0502020204030204" pitchFamily="34" charset="0"/>
              </a:rPr>
              <a:t>Soon, all EU member </a:t>
            </a:r>
            <a:r>
              <a:rPr lang="en-GB" sz="2000" dirty="0">
                <a:solidFill>
                  <a:srgbClr val="000000"/>
                </a:solidFill>
                <a:latin typeface="Calibri" panose="020F0502020204030204" pitchFamily="34" charset="0"/>
                <a:cs typeface="Calibri" panose="020F0502020204030204" pitchFamily="34" charset="0"/>
              </a:rPr>
              <a:t>s</a:t>
            </a:r>
            <a:r>
              <a:rPr lang="en-GB" sz="2000" b="0" i="0" dirty="0">
                <a:solidFill>
                  <a:srgbClr val="000000"/>
                </a:solidFill>
                <a:effectLst/>
                <a:latin typeface="Calibri" panose="020F0502020204030204" pitchFamily="34" charset="0"/>
                <a:cs typeface="Calibri" panose="020F0502020204030204" pitchFamily="34" charset="0"/>
              </a:rPr>
              <a:t>tates will need to make sure that “not complying with the rules leads to effective and dissuasive penalties”. </a:t>
            </a:r>
            <a:r>
              <a:rPr lang="en-GB" sz="2000" dirty="0">
                <a:solidFill>
                  <a:srgbClr val="000000"/>
                </a:solidFill>
                <a:latin typeface="Calibri" panose="020F0502020204030204" pitchFamily="34" charset="0"/>
                <a:cs typeface="Calibri" panose="020F0502020204030204" pitchFamily="34" charset="0"/>
              </a:rPr>
              <a:t>Specific policy under the new regulation includes “Cooperation with partners EU cooperation with partner countries through partnership, forest and multilateral environmental agreements”. This falls under the governance aspect of ESG – many new laws are being introduced which agriculture related companies will need to be aware of and will have an impact on the global markets. </a:t>
            </a:r>
            <a:endParaRPr lang="en-GB" sz="900" dirty="0">
              <a:solidFill>
                <a:srgbClr val="000000"/>
              </a:solidFill>
              <a:latin typeface="Calibri" panose="020F0502020204030204" pitchFamily="34" charset="0"/>
              <a:cs typeface="Calibri" panose="020F0502020204030204" pitchFamily="34" charset="0"/>
            </a:endParaRPr>
          </a:p>
          <a:p>
            <a:pPr marL="0" indent="0">
              <a:buNone/>
            </a:pPr>
            <a:r>
              <a:rPr lang="en-GB" sz="800" dirty="0">
                <a:latin typeface="Calibri" panose="020F0502020204030204" pitchFamily="34" charset="0"/>
                <a:cs typeface="Calibri" panose="020F0502020204030204" pitchFamily="34" charset="0"/>
              </a:rPr>
              <a:t>Source: </a:t>
            </a:r>
            <a:r>
              <a:rPr lang="en-GB" sz="800" dirty="0">
                <a:latin typeface="Calibri" panose="020F0502020204030204" pitchFamily="34" charset="0"/>
                <a:cs typeface="Calibri" panose="020F0502020204030204" pitchFamily="34" charset="0"/>
                <a:hlinkClick r:id="rId2"/>
              </a:rPr>
              <a:t>https://environment.ec.europa.eu/topics</a:t>
            </a:r>
            <a:r>
              <a:rPr lang="en-GB" sz="800" dirty="0">
                <a:latin typeface="Calibri" panose="020F0502020204030204" pitchFamily="34" charset="0"/>
                <a:cs typeface="Calibri" panose="020F0502020204030204" pitchFamily="34" charset="0"/>
              </a:rPr>
              <a:t> /forests/deforestation_en , https://ec.europa.eu/commission/presscorner/detail/en/ip_22_7444, https://environment.ec.europa.eu/topics/forests/deforestation/regulation-deforestation-free-products_en </a:t>
            </a: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420663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953329" y="340110"/>
            <a:ext cx="10215768" cy="1320800"/>
          </a:xfrm>
        </p:spPr>
        <p:txBody>
          <a:bodyPr>
            <a:normAutofit fontScale="90000"/>
          </a:bodyPr>
          <a:lstStyle/>
          <a:p>
            <a:r>
              <a:rPr lang="en-GB" dirty="0"/>
              <a:t>Deforestation – new regulation on deforestation-free supply chains under the European Green Deal Continued</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631135" y="2057400"/>
            <a:ext cx="10485781" cy="4184374"/>
          </a:xfrm>
        </p:spPr>
        <p:txBody>
          <a:bodyPr>
            <a:normAutofit/>
          </a:bodyPr>
          <a:lstStyle/>
          <a:p>
            <a:pPr marL="0" indent="0" algn="just">
              <a:buNone/>
            </a:pPr>
            <a:r>
              <a:rPr lang="en-GB" sz="2800" b="0" i="0" dirty="0">
                <a:solidFill>
                  <a:srgbClr val="000000"/>
                </a:solidFill>
                <a:effectLst/>
                <a:latin typeface="Calibri" panose="020F0502020204030204" pitchFamily="34" charset="0"/>
                <a:cs typeface="Calibri" panose="020F0502020204030204" pitchFamily="34" charset="0"/>
              </a:rPr>
              <a:t>Soon, all EU member </a:t>
            </a:r>
            <a:r>
              <a:rPr lang="en-GB" sz="2800" dirty="0">
                <a:solidFill>
                  <a:srgbClr val="000000"/>
                </a:solidFill>
                <a:latin typeface="Calibri" panose="020F0502020204030204" pitchFamily="34" charset="0"/>
                <a:cs typeface="Calibri" panose="020F0502020204030204" pitchFamily="34" charset="0"/>
              </a:rPr>
              <a:t>s</a:t>
            </a:r>
            <a:r>
              <a:rPr lang="en-GB" sz="2800" b="0" i="0" dirty="0">
                <a:solidFill>
                  <a:srgbClr val="000000"/>
                </a:solidFill>
                <a:effectLst/>
                <a:latin typeface="Calibri" panose="020F0502020204030204" pitchFamily="34" charset="0"/>
                <a:cs typeface="Calibri" panose="020F0502020204030204" pitchFamily="34" charset="0"/>
              </a:rPr>
              <a:t>tates will need to make sure that “not complying with the rules leads to effective and dissuasive penalties”. </a:t>
            </a:r>
            <a:r>
              <a:rPr lang="en-GB" sz="2800" dirty="0">
                <a:solidFill>
                  <a:srgbClr val="000000"/>
                </a:solidFill>
                <a:latin typeface="Calibri" panose="020F0502020204030204" pitchFamily="34" charset="0"/>
                <a:cs typeface="Calibri" panose="020F0502020204030204" pitchFamily="34" charset="0"/>
              </a:rPr>
              <a:t>Specific policy under the new regulation includes “Cooperation with partners EU cooperation with partner countries through partnership, forest and multilateral environmental agreements”. </a:t>
            </a:r>
          </a:p>
          <a:p>
            <a:pPr marL="0" indent="0" algn="just">
              <a:buNone/>
            </a:pPr>
            <a:r>
              <a:rPr lang="en-GB" sz="2800" dirty="0">
                <a:solidFill>
                  <a:srgbClr val="000000"/>
                </a:solidFill>
                <a:latin typeface="Calibri" panose="020F0502020204030204" pitchFamily="34" charset="0"/>
                <a:cs typeface="Calibri" panose="020F0502020204030204" pitchFamily="34" charset="0"/>
              </a:rPr>
              <a:t>This falls under the governance aspect of ESG – many new laws are being introduced which agriculture related companies will need to be aware of and will have an impact on the global markets. </a:t>
            </a:r>
            <a:endParaRPr lang="en-GB" sz="1050" dirty="0">
              <a:solidFill>
                <a:srgbClr val="000000"/>
              </a:solidFill>
              <a:latin typeface="Calibri" panose="020F0502020204030204" pitchFamily="34" charset="0"/>
              <a:cs typeface="Calibri" panose="020F0502020204030204" pitchFamily="34" charset="0"/>
            </a:endParaRPr>
          </a:p>
          <a:p>
            <a:pPr marL="0" indent="0">
              <a:buNone/>
            </a:pPr>
            <a:r>
              <a:rPr lang="en-GB" sz="900" dirty="0">
                <a:latin typeface="Calibri" panose="020F0502020204030204" pitchFamily="34" charset="0"/>
                <a:cs typeface="Calibri" panose="020F0502020204030204" pitchFamily="34" charset="0"/>
              </a:rPr>
              <a:t>Source: </a:t>
            </a:r>
            <a:r>
              <a:rPr lang="en-GB" sz="900" dirty="0">
                <a:latin typeface="Calibri" panose="020F0502020204030204" pitchFamily="34" charset="0"/>
                <a:cs typeface="Calibri" panose="020F0502020204030204" pitchFamily="34" charset="0"/>
                <a:hlinkClick r:id="rId2"/>
              </a:rPr>
              <a:t>https://environment.ec.europa.eu/topics</a:t>
            </a:r>
            <a:r>
              <a:rPr lang="en-GB" sz="900" dirty="0">
                <a:latin typeface="Calibri" panose="020F0502020204030204" pitchFamily="34" charset="0"/>
                <a:cs typeface="Calibri" panose="020F0502020204030204" pitchFamily="34" charset="0"/>
              </a:rPr>
              <a:t> /forests/deforestation_en , https://ec.europa.eu/commission/presscorner/detail/en/ip_22_7444, https://environment.ec.europa.eu/topics/forests/deforestation/regulation-deforestation-free-products_en </a:t>
            </a: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77475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Use of chemicals in agriculture</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133061" y="1595231"/>
            <a:ext cx="9462052" cy="4446132"/>
          </a:xfrm>
        </p:spPr>
        <p:txBody>
          <a:bodyPr>
            <a:normAutofit fontScale="85000" lnSpcReduction="20000"/>
          </a:bodyPr>
          <a:lstStyle/>
          <a:p>
            <a:pPr marL="0" indent="0" algn="just">
              <a:buNone/>
            </a:pPr>
            <a:r>
              <a:rPr lang="en-GB" sz="2800" dirty="0">
                <a:latin typeface="Calibri" panose="020F0502020204030204" pitchFamily="34" charset="0"/>
                <a:cs typeface="Calibri" panose="020F0502020204030204" pitchFamily="34" charset="0"/>
              </a:rPr>
              <a:t>Pesticides include insecticides, fungicides, herbicides. Special </a:t>
            </a:r>
            <a:r>
              <a:rPr lang="en-GB" sz="2800" b="0" i="0" dirty="0">
                <a:solidFill>
                  <a:srgbClr val="111111"/>
                </a:solidFill>
                <a:effectLst/>
                <a:latin typeface="Calibri" panose="020F0502020204030204" pitchFamily="34" charset="0"/>
                <a:cs typeface="Calibri" panose="020F0502020204030204" pitchFamily="34" charset="0"/>
              </a:rPr>
              <a:t>training, certification and approval must be taken in order to use pesticides at a large scale. Pesticides may be hazardous substances and dangerous for human health and ecology around them, therefore precautions must be taken in acquisition, storage, use, and disposal of pesticides. </a:t>
            </a:r>
          </a:p>
          <a:p>
            <a:pPr marL="0" indent="0" algn="just">
              <a:buNone/>
            </a:pPr>
            <a:endParaRPr lang="en-GB" sz="2800" dirty="0">
              <a:latin typeface="Calibri" panose="020F0502020204030204" pitchFamily="34" charset="0"/>
              <a:cs typeface="Calibri" panose="020F0502020204030204" pitchFamily="34" charset="0"/>
            </a:endParaRPr>
          </a:p>
          <a:p>
            <a:pPr marL="0" indent="0" algn="just">
              <a:buNone/>
            </a:pPr>
            <a:r>
              <a:rPr lang="en-GB" sz="2800" dirty="0">
                <a:latin typeface="Calibri" panose="020F0502020204030204" pitchFamily="34" charset="0"/>
                <a:cs typeface="Calibri" panose="020F0502020204030204" pitchFamily="34" charset="0"/>
              </a:rPr>
              <a:t>The EU is controlling the use of pesticides through approval of all active substances found within pesticides by the European Commission. The European Food Safety Authority (EFSA) is the responsible EU Agency for pesticide use and they provide detailed information on substance use in agriculture. </a:t>
            </a:r>
          </a:p>
          <a:p>
            <a:pPr marL="0" indent="0">
              <a:buNone/>
            </a:pPr>
            <a:endParaRPr lang="en-GB" dirty="0">
              <a:latin typeface="Calibri" panose="020F0502020204030204" pitchFamily="34" charset="0"/>
              <a:cs typeface="Calibri" panose="020F0502020204030204" pitchFamily="34" charset="0"/>
            </a:endParaRPr>
          </a:p>
          <a:p>
            <a:pPr marL="0" indent="0">
              <a:buNone/>
            </a:pPr>
            <a:r>
              <a:rPr lang="en-GB" dirty="0">
                <a:latin typeface="Calibri" panose="020F0502020204030204" pitchFamily="34" charset="0"/>
                <a:cs typeface="Calibri" panose="020F0502020204030204" pitchFamily="34" charset="0"/>
              </a:rPr>
              <a:t>Source: https://chemicalsinourlife.echa.europa.eu/chemicals-in-agriculture </a:t>
            </a: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55587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Innovative Practices - Hydroponics</a:t>
            </a:r>
            <a:br>
              <a:rPr lang="en-GB" dirty="0"/>
            </a:br>
            <a:endParaRPr lang="en-GB" dirty="0"/>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333502" y="1930401"/>
            <a:ext cx="8804411" cy="4110962"/>
          </a:xfrm>
        </p:spPr>
        <p:txBody>
          <a:bodyPr>
            <a:normAutofit fontScale="92500" lnSpcReduction="20000"/>
          </a:bodyPr>
          <a:lstStyle/>
          <a:p>
            <a:pPr marL="0" indent="0" algn="just">
              <a:buNone/>
            </a:pPr>
            <a:r>
              <a:rPr lang="en-GB" sz="2400" dirty="0">
                <a:latin typeface="Calibri" panose="020F0502020204030204" pitchFamily="34" charset="0"/>
                <a:cs typeface="Calibri" panose="020F0502020204030204" pitchFamily="34" charset="0"/>
              </a:rPr>
              <a:t>Hydroponic cultivation relates to growing plants without the use of soil. Instead, any nutrients or minerals needed for plant growth are dissolved in a water solution. </a:t>
            </a:r>
          </a:p>
          <a:p>
            <a:pPr marL="0" indent="0" algn="just">
              <a:buNone/>
            </a:pPr>
            <a:r>
              <a:rPr lang="en-GB" sz="2400" dirty="0">
                <a:latin typeface="Calibri" panose="020F0502020204030204" pitchFamily="34" charset="0"/>
                <a:cs typeface="Calibri" panose="020F0502020204030204" pitchFamily="34" charset="0"/>
              </a:rPr>
              <a:t>Hydroponics hold many environmental and social advantages. </a:t>
            </a:r>
          </a:p>
          <a:p>
            <a:pPr marL="0" indent="0" algn="just">
              <a:buNone/>
            </a:pPr>
            <a:r>
              <a:rPr lang="en-GB" sz="2400" dirty="0">
                <a:latin typeface="Calibri" panose="020F0502020204030204" pitchFamily="34" charset="0"/>
                <a:cs typeface="Calibri" panose="020F0502020204030204" pitchFamily="34" charset="0"/>
              </a:rPr>
              <a:t>For example, land does not have to be cleared for additional farming space: warehouses or buildings which are not in use can be used to develop large scale vertical and horizontal level farms to grow fruit and vegetables. This can be used at a small scale such as a home or workplace, as well as a retail scale. </a:t>
            </a:r>
          </a:p>
          <a:p>
            <a:pPr marL="0" indent="0" algn="just">
              <a:buNone/>
            </a:pPr>
            <a:r>
              <a:rPr lang="en-GB" sz="2400" dirty="0">
                <a:latin typeface="Calibri" panose="020F0502020204030204" pitchFamily="34" charset="0"/>
                <a:cs typeface="Calibri" panose="020F0502020204030204" pitchFamily="34" charset="0"/>
              </a:rPr>
              <a:t>This innovative solution can be practiced in places which do not have access to nutrient rich soil or have been under desertification. Especially as the climate continues to change, this is a great practice which does not require much mainataince and training. </a:t>
            </a: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118839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0E86A-5FD5-A1CA-8A1C-CEA838A68B1E}"/>
              </a:ext>
            </a:extLst>
          </p:cNvPr>
          <p:cNvSpPr>
            <a:spLocks noGrp="1"/>
          </p:cNvSpPr>
          <p:nvPr>
            <p:ph type="title"/>
          </p:nvPr>
        </p:nvSpPr>
        <p:spPr>
          <a:xfrm>
            <a:off x="235042" y="475421"/>
            <a:ext cx="10374979" cy="1320800"/>
          </a:xfrm>
        </p:spPr>
        <p:txBody>
          <a:bodyPr/>
          <a:lstStyle/>
          <a:p>
            <a:r>
              <a:rPr lang="en-GB" dirty="0"/>
              <a:t>Organic Farming – sustainable farming solution</a:t>
            </a:r>
          </a:p>
        </p:txBody>
      </p:sp>
      <p:pic>
        <p:nvPicPr>
          <p:cNvPr id="4" name="Picture 3" descr="Chart&#10;&#10;Description automatically generated">
            <a:extLst>
              <a:ext uri="{FF2B5EF4-FFF2-40B4-BE49-F238E27FC236}">
                <a16:creationId xmlns:a16="http://schemas.microsoft.com/office/drawing/2014/main" id="{7A2C6491-8A35-CACA-2388-71EDC1879ED0}"/>
              </a:ext>
            </a:extLst>
          </p:cNvPr>
          <p:cNvPicPr>
            <a:picLocks noChangeAspect="1"/>
          </p:cNvPicPr>
          <p:nvPr/>
        </p:nvPicPr>
        <p:blipFill rotWithShape="1">
          <a:blip r:embed="rId2"/>
          <a:srcRect t="1359"/>
          <a:stretch/>
        </p:blipFill>
        <p:spPr>
          <a:xfrm>
            <a:off x="3136203" y="1513460"/>
            <a:ext cx="8724436" cy="4512366"/>
          </a:xfrm>
          <a:prstGeom prst="rect">
            <a:avLst/>
          </a:prstGeom>
          <a:ln>
            <a:solidFill>
              <a:schemeClr val="accent1"/>
            </a:solidFill>
          </a:ln>
        </p:spPr>
      </p:pic>
      <p:sp>
        <p:nvSpPr>
          <p:cNvPr id="6" name="TextBox 5">
            <a:extLst>
              <a:ext uri="{FF2B5EF4-FFF2-40B4-BE49-F238E27FC236}">
                <a16:creationId xmlns:a16="http://schemas.microsoft.com/office/drawing/2014/main" id="{FD68ED5B-FA3A-5C5D-91E9-FEDF6287F443}"/>
              </a:ext>
            </a:extLst>
          </p:cNvPr>
          <p:cNvSpPr txBox="1"/>
          <p:nvPr/>
        </p:nvSpPr>
        <p:spPr>
          <a:xfrm>
            <a:off x="578446" y="6520574"/>
            <a:ext cx="10135429" cy="246221"/>
          </a:xfrm>
          <a:prstGeom prst="rect">
            <a:avLst/>
          </a:prstGeom>
          <a:noFill/>
        </p:spPr>
        <p:txBody>
          <a:bodyPr wrap="square">
            <a:spAutoFit/>
          </a:bodyPr>
          <a:lstStyle/>
          <a:p>
            <a:r>
              <a:rPr lang="en-GB" sz="1000" dirty="0"/>
              <a:t>Source: https://ec.europa.eu/eurostat/documents/15216629/15559935/KS-FK-22-001-EN-N.pdf/1cb9d295-6868-70e3-0319-4725040cfdb8?version=3.0&amp;t=1670599965263</a:t>
            </a:r>
          </a:p>
        </p:txBody>
      </p:sp>
      <p:sp>
        <p:nvSpPr>
          <p:cNvPr id="7" name="TextBox 6">
            <a:extLst>
              <a:ext uri="{FF2B5EF4-FFF2-40B4-BE49-F238E27FC236}">
                <a16:creationId xmlns:a16="http://schemas.microsoft.com/office/drawing/2014/main" id="{657BEB32-C61A-E892-6B3E-CCD9304E1CD2}"/>
              </a:ext>
            </a:extLst>
          </p:cNvPr>
          <p:cNvSpPr txBox="1"/>
          <p:nvPr/>
        </p:nvSpPr>
        <p:spPr>
          <a:xfrm>
            <a:off x="331360" y="1630596"/>
            <a:ext cx="2685166" cy="4247317"/>
          </a:xfrm>
          <a:prstGeom prst="rect">
            <a:avLst/>
          </a:prstGeom>
          <a:noFill/>
        </p:spPr>
        <p:txBody>
          <a:bodyPr wrap="square" rtlCol="0">
            <a:spAutoFit/>
          </a:bodyPr>
          <a:lstStyle/>
          <a:p>
            <a:r>
              <a:rPr lang="en-GB" dirty="0">
                <a:latin typeface="Calibri" panose="020F0502020204030204" pitchFamily="34" charset="0"/>
                <a:cs typeface="Calibri" panose="020F0502020204030204" pitchFamily="34" charset="0"/>
              </a:rPr>
              <a:t>There is a varied area coverage of organic agriculture across the EU member states. Poland has reduced the share of organic areas between 2012-2020, while Ireland has had a very minimal increase. Organic farming improves health, maintains ethical standards and controls land and water pollution – all vital elements of ESG strategies. </a:t>
            </a:r>
          </a:p>
        </p:txBody>
      </p:sp>
    </p:spTree>
    <p:extLst>
      <p:ext uri="{BB962C8B-B14F-4D97-AF65-F5344CB8AC3E}">
        <p14:creationId xmlns:p14="http://schemas.microsoft.com/office/powerpoint/2010/main" val="2653179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Water Efficiency </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333501" y="1270000"/>
            <a:ext cx="9559785" cy="5473700"/>
          </a:xfrm>
        </p:spPr>
        <p:txBody>
          <a:bodyPr>
            <a:normAutofit fontScale="92500" lnSpcReduction="10000"/>
          </a:bodyPr>
          <a:lstStyle/>
          <a:p>
            <a:pPr marL="0" indent="0" algn="just">
              <a:buNone/>
            </a:pPr>
            <a:r>
              <a:rPr lang="en-GB" sz="2000" dirty="0">
                <a:latin typeface="Calibri" panose="020F0502020204030204" pitchFamily="34" charset="0"/>
                <a:cs typeface="Calibri" panose="020F0502020204030204" pitchFamily="34" charset="0"/>
              </a:rPr>
              <a:t>To improve water efficiency a strategy of rainwater capture and distribution systems can be used. These systems can be mounted on single roof agricultural buildings with an above </a:t>
            </a:r>
            <a:r>
              <a:rPr lang="en-GB" sz="2000" b="0" i="0" dirty="0">
                <a:solidFill>
                  <a:srgbClr val="222222"/>
                </a:solidFill>
                <a:effectLst/>
                <a:latin typeface="Calibri" panose="020F0502020204030204" pitchFamily="34" charset="0"/>
                <a:cs typeface="Calibri" panose="020F0502020204030204" pitchFamily="34" charset="0"/>
              </a:rPr>
              <a:t>ground rainwater, and with multiple roofs a large underground system can be used for maximum efficiency and volume of collection. ma. Large-scale water storage tanks with environmentally friendly treatment can keep the water clean and fresh for up to 6 months- meaning that it can be collected and used for periods of predicted water-stress or droughts. </a:t>
            </a:r>
          </a:p>
          <a:p>
            <a:pPr marL="0" indent="0" algn="just">
              <a:buNone/>
            </a:pPr>
            <a:r>
              <a:rPr lang="en-GB" sz="2000" b="1" dirty="0">
                <a:solidFill>
                  <a:srgbClr val="222222"/>
                </a:solidFill>
                <a:latin typeface="Calibri" panose="020F0502020204030204" pitchFamily="34" charset="0"/>
                <a:cs typeface="Calibri" panose="020F0502020204030204" pitchFamily="34" charset="0"/>
              </a:rPr>
              <a:t>ESG specific a</a:t>
            </a:r>
            <a:r>
              <a:rPr lang="en-GB" sz="2000" b="1" i="0" dirty="0">
                <a:solidFill>
                  <a:srgbClr val="222222"/>
                </a:solidFill>
                <a:effectLst/>
                <a:latin typeface="Calibri" panose="020F0502020204030204" pitchFamily="34" charset="0"/>
                <a:cs typeface="Calibri" panose="020F0502020204030204" pitchFamily="34" charset="0"/>
              </a:rPr>
              <a:t>dvantages include:</a:t>
            </a:r>
          </a:p>
          <a:p>
            <a:pPr algn="just" fontAlgn="base">
              <a:buFont typeface="Arial" panose="020B0604020202020204" pitchFamily="34" charset="0"/>
              <a:buChar char="•"/>
            </a:pPr>
            <a:r>
              <a:rPr lang="en-GB" sz="2000" b="0" i="0" dirty="0">
                <a:solidFill>
                  <a:srgbClr val="484848"/>
                </a:solidFill>
                <a:effectLst/>
                <a:latin typeface="Calibri" panose="020F0502020204030204" pitchFamily="34" charset="0"/>
                <a:cs typeface="Calibri" panose="020F0502020204030204" pitchFamily="34" charset="0"/>
              </a:rPr>
              <a:t>Saving money on water bills – where the remaining capital can be reinvested </a:t>
            </a:r>
          </a:p>
          <a:p>
            <a:pPr algn="just" fontAlgn="base">
              <a:buFont typeface="Arial" panose="020B0604020202020204" pitchFamily="34" charset="0"/>
              <a:buChar char="•"/>
            </a:pPr>
            <a:r>
              <a:rPr lang="en-GB" sz="2000" b="0" i="0" dirty="0">
                <a:solidFill>
                  <a:srgbClr val="484848"/>
                </a:solidFill>
                <a:effectLst/>
                <a:latin typeface="Calibri" panose="020F0502020204030204" pitchFamily="34" charset="0"/>
                <a:cs typeface="Calibri" panose="020F0502020204030204" pitchFamily="34" charset="0"/>
              </a:rPr>
              <a:t>Fast return on investment (1 – 6 years average)*</a:t>
            </a:r>
          </a:p>
          <a:p>
            <a:pPr algn="just" fontAlgn="base">
              <a:buFont typeface="Arial" panose="020B0604020202020204" pitchFamily="34" charset="0"/>
              <a:buChar char="•"/>
            </a:pPr>
            <a:r>
              <a:rPr lang="en-GB" sz="2000" b="0" i="0" dirty="0">
                <a:solidFill>
                  <a:srgbClr val="484848"/>
                </a:solidFill>
                <a:effectLst/>
                <a:latin typeface="Calibri" panose="020F0502020204030204" pitchFamily="34" charset="0"/>
                <a:cs typeface="Calibri" panose="020F0502020204030204" pitchFamily="34" charset="0"/>
              </a:rPr>
              <a:t>Up to 50% reduction in Water Run Off costs*</a:t>
            </a:r>
          </a:p>
          <a:p>
            <a:pPr algn="just" fontAlgn="base">
              <a:buFont typeface="Arial" panose="020B0604020202020204" pitchFamily="34" charset="0"/>
              <a:buChar char="•"/>
            </a:pPr>
            <a:r>
              <a:rPr lang="en-GB" sz="2000" dirty="0">
                <a:solidFill>
                  <a:srgbClr val="484848"/>
                </a:solidFill>
                <a:latin typeface="Calibri" panose="020F0502020204030204" pitchFamily="34" charset="0"/>
                <a:cs typeface="Calibri" panose="020F0502020204030204" pitchFamily="34" charset="0"/>
              </a:rPr>
              <a:t>Crops and livestock prefer rainwater as it is soft water</a:t>
            </a:r>
          </a:p>
          <a:p>
            <a:pPr algn="just" fontAlgn="base">
              <a:buFont typeface="Arial" panose="020B0604020202020204" pitchFamily="34" charset="0"/>
              <a:buChar char="•"/>
            </a:pPr>
            <a:r>
              <a:rPr lang="en-GB" sz="2000" dirty="0">
                <a:solidFill>
                  <a:srgbClr val="484848"/>
                </a:solidFill>
                <a:latin typeface="Calibri" panose="020F0502020204030204" pitchFamily="34" charset="0"/>
                <a:cs typeface="Calibri" panose="020F0502020204030204" pitchFamily="34" charset="0"/>
              </a:rPr>
              <a:t>Less mainataince required for pipes, machines and equipment due to soft water</a:t>
            </a:r>
            <a:endParaRPr lang="en-GB" sz="2000" b="0" i="0" dirty="0">
              <a:solidFill>
                <a:srgbClr val="484848"/>
              </a:solidFill>
              <a:effectLst/>
              <a:latin typeface="Calibri" panose="020F0502020204030204" pitchFamily="34" charset="0"/>
              <a:cs typeface="Calibri" panose="020F0502020204030204" pitchFamily="34" charset="0"/>
            </a:endParaRPr>
          </a:p>
          <a:p>
            <a:pPr algn="just" fontAlgn="base">
              <a:buFont typeface="Arial" panose="020B0604020202020204" pitchFamily="34" charset="0"/>
              <a:buChar char="•"/>
            </a:pPr>
            <a:r>
              <a:rPr lang="en-GB" sz="2000" b="0" i="0" dirty="0">
                <a:solidFill>
                  <a:srgbClr val="484848"/>
                </a:solidFill>
                <a:effectLst/>
                <a:latin typeface="Calibri" panose="020F0502020204030204" pitchFamily="34" charset="0"/>
                <a:cs typeface="Calibri" panose="020F0502020204030204" pitchFamily="34" charset="0"/>
              </a:rPr>
              <a:t>Reduce flood risk with control and improved storage of water during heavy precipitation seasons </a:t>
            </a:r>
          </a:p>
          <a:p>
            <a:pPr marL="0" indent="0">
              <a:buNone/>
            </a:pPr>
            <a:r>
              <a:rPr lang="en-GB" sz="1300" dirty="0"/>
              <a:t>Source: http://www.dandhgroup.co.uk/rainwater-harvesting/ , *https://jrhwatermanagement.co.uk/solutions/rainwater-harvesting-systems/ </a:t>
            </a: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507540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Adoption of a Circular Economy</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960783" y="2072813"/>
            <a:ext cx="10270433" cy="3880773"/>
          </a:xfrm>
        </p:spPr>
        <p:txBody>
          <a:bodyPr>
            <a:normAutofit/>
          </a:bodyPr>
          <a:lstStyle/>
          <a:p>
            <a:pPr marL="0" indent="0" algn="ctr">
              <a:buNone/>
            </a:pPr>
            <a:r>
              <a:rPr lang="en-GB" sz="2000" dirty="0">
                <a:effectLst/>
                <a:latin typeface="Calibri" panose="020F0502020204030204" pitchFamily="34" charset="0"/>
                <a:ea typeface="Calibri" panose="020F0502020204030204" pitchFamily="34" charset="0"/>
                <a:cs typeface="Calibri" panose="020F0502020204030204" pitchFamily="34" charset="0"/>
              </a:rPr>
              <a:t>The European Environment Agency (p.11, 2014) defines the circular economy as:</a:t>
            </a:r>
          </a:p>
          <a:p>
            <a:pPr marL="0" indent="0" algn="ctr">
              <a:buNone/>
            </a:pPr>
            <a:r>
              <a:rPr lang="en-GB" sz="2000" b="1" dirty="0">
                <a:effectLst/>
                <a:latin typeface="Calibri" panose="020F0502020204030204" pitchFamily="34" charset="0"/>
                <a:ea typeface="Calibri" panose="020F0502020204030204" pitchFamily="34" charset="0"/>
                <a:cs typeface="Calibri" panose="020F0502020204030204" pitchFamily="34" charset="0"/>
              </a:rPr>
              <a:t>“A concept that is connected to the green economy… [it] refers mainly to physical and material resource aspects of the economy — fuel, minerals, water, biomass… it focuses on recycling, limiting and re‑using the physical inputs to the economy, and using waste as a resource, leading to reduced primary resource consumption”</a:t>
            </a:r>
            <a:r>
              <a:rPr lang="en-GB" sz="2000" dirty="0">
                <a:latin typeface="Calibri" panose="020F0502020204030204" pitchFamily="34" charset="0"/>
                <a:ea typeface="Calibri" panose="020F0502020204030204" pitchFamily="34" charset="0"/>
                <a:cs typeface="Calibri" panose="020F0502020204030204" pitchFamily="34" charset="0"/>
              </a:rPr>
              <a:t> </a:t>
            </a:r>
          </a:p>
          <a:p>
            <a:pPr marL="0" indent="0" algn="ctr">
              <a:buNone/>
            </a:pPr>
            <a:endParaRPr lang="en-GB" sz="2000" dirty="0">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n-GB" sz="2000" dirty="0">
                <a:latin typeface="Calibri" panose="020F0502020204030204" pitchFamily="34" charset="0"/>
                <a:ea typeface="Calibri" panose="020F0502020204030204" pitchFamily="34" charset="0"/>
                <a:cs typeface="Calibri" panose="020F0502020204030204" pitchFamily="34" charset="0"/>
              </a:rPr>
              <a:t>A circular economy strives to eliminate waste. Instead, the final result, or "waste," of one cycle serves as the product for the next, and so on. This replicates a natural regeneration cycle in which all by-products are contained within a system, evolving in function as they move through it.</a:t>
            </a:r>
            <a:endParaRPr lang="en-GB" sz="2000" dirty="0">
              <a:latin typeface="Calibri" panose="020F0502020204030204" pitchFamily="34" charset="0"/>
              <a:cs typeface="Calibri" panose="020F0502020204030204" pitchFamily="34" charset="0"/>
            </a:endParaRPr>
          </a:p>
          <a:p>
            <a:pPr marL="0" indent="0" algn="ctr">
              <a:buNone/>
            </a:pPr>
            <a:endParaRPr lang="en-GB" sz="1800" b="1" dirty="0">
              <a:effectLst/>
              <a:latin typeface="Arial" panose="020B0604020202020204" pitchFamily="34" charset="0"/>
              <a:ea typeface="Calibri" panose="020F0502020204030204" pitchFamily="34" charset="0"/>
            </a:endParaRP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48055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Adoption of a Circular Economy Continued</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333501" y="2160589"/>
            <a:ext cx="9470333" cy="3880773"/>
          </a:xfrm>
        </p:spPr>
        <p:txBody>
          <a:bodyPr>
            <a:normAutofit/>
          </a:bodyPr>
          <a:lstStyle/>
          <a:p>
            <a:pPr marL="0" indent="0" algn="just">
              <a:buNone/>
            </a:pPr>
            <a:r>
              <a:rPr lang="en-GB" sz="2400" dirty="0">
                <a:effectLst/>
                <a:latin typeface="Arial" panose="020B0604020202020204" pitchFamily="34" charset="0"/>
                <a:ea typeface="Calibri" panose="020F0502020204030204" pitchFamily="34" charset="0"/>
                <a:cs typeface="Times New Roman" panose="02020603050405020304" pitchFamily="18" charset="0"/>
              </a:rPr>
              <a:t>An example of the adoption of a circular economy approach into agriculture is regenerative food production. It can improve the health of the local ecosystem as it reduces the need for pesticides which create increased pollution and health and safety concerns.  </a:t>
            </a:r>
          </a:p>
          <a:p>
            <a:pPr marL="0" indent="0" algn="just">
              <a:buNone/>
            </a:pPr>
            <a:r>
              <a:rPr lang="en-GB" sz="2400" dirty="0">
                <a:effectLst/>
                <a:latin typeface="Arial" panose="020B0604020202020204" pitchFamily="34" charset="0"/>
                <a:ea typeface="Calibri" panose="020F0502020204030204" pitchFamily="34" charset="0"/>
                <a:cs typeface="Times New Roman" panose="02020603050405020304" pitchFamily="18" charset="0"/>
              </a:rPr>
              <a:t>Regenerative food production is the use of organic resources from primary agricultural production to act as fertiliser. </a:t>
            </a:r>
            <a:r>
              <a:rPr lang="en-GB" sz="2400" dirty="0">
                <a:latin typeface="Arial" panose="020B0604020202020204" pitchFamily="34" charset="0"/>
                <a:ea typeface="Calibri" panose="020F0502020204030204" pitchFamily="34" charset="0"/>
                <a:cs typeface="Times New Roman" panose="02020603050405020304" pitchFamily="18" charset="0"/>
              </a:rPr>
              <a:t>Any scraps or waste</a:t>
            </a:r>
            <a:r>
              <a:rPr lang="en-GB" sz="2400" dirty="0">
                <a:effectLst/>
                <a:latin typeface="Arial" panose="020B0604020202020204" pitchFamily="34" charset="0"/>
                <a:ea typeface="Calibri" panose="020F0502020204030204" pitchFamily="34" charset="0"/>
                <a:cs typeface="Times New Roman" panose="02020603050405020304" pitchFamily="18" charset="0"/>
              </a:rPr>
              <a:t> is composted and then used to improve the nutrient content of the soil for new crops</a:t>
            </a:r>
            <a:r>
              <a:rPr lang="en-GB" sz="2400" dirty="0">
                <a:latin typeface="Arial" panose="020B0604020202020204" pitchFamily="34" charset="0"/>
                <a:ea typeface="Calibri" panose="020F0502020204030204" pitchFamily="34" charset="0"/>
                <a:cs typeface="Times New Roman" panose="02020603050405020304" pitchFamily="18" charset="0"/>
              </a:rPr>
              <a:t>, at a small or large scale. It </a:t>
            </a:r>
            <a:r>
              <a:rPr lang="en-GB" sz="2400" dirty="0">
                <a:effectLst/>
                <a:latin typeface="Arial" panose="020B0604020202020204" pitchFamily="34" charset="0"/>
                <a:ea typeface="Calibri" panose="020F0502020204030204" pitchFamily="34" charset="0"/>
                <a:cs typeface="Times New Roman" panose="02020603050405020304" pitchFamily="18" charset="0"/>
              </a:rPr>
              <a:t>is a free alternative to fertiliser and does not contain toxic chemicals. </a:t>
            </a:r>
          </a:p>
          <a:p>
            <a:pPr marL="0" indent="0" algn="just">
              <a:buNone/>
            </a:pPr>
            <a:r>
              <a:rPr lang="en-GB" sz="1000" dirty="0">
                <a:effectLst/>
                <a:latin typeface="Arial" panose="020B0604020202020204" pitchFamily="34" charset="0"/>
                <a:ea typeface="Calibri" panose="020F0502020204030204" pitchFamily="34" charset="0"/>
                <a:cs typeface="Times New Roman" panose="02020603050405020304" pitchFamily="18" charset="0"/>
              </a:rPr>
              <a:t>Source: https://archive.ellenmacarthurfoundation.org/explore/the-circular-economy-in-detail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210251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9773476" cy="747091"/>
          </a:xfrm>
        </p:spPr>
        <p:txBody>
          <a:bodyPr>
            <a:normAutofit/>
          </a:bodyPr>
          <a:lstStyle/>
          <a:p>
            <a:r>
              <a:rPr lang="en-GB" dirty="0"/>
              <a:t>Adoption of a Circular Economy Continued</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333501" y="1356692"/>
            <a:ext cx="9306337" cy="4891708"/>
          </a:xfrm>
        </p:spPr>
        <p:txBody>
          <a:bodyPr>
            <a:normAutofit fontScale="77500" lnSpcReduction="20000"/>
          </a:bodyPr>
          <a:lstStyle/>
          <a:p>
            <a:pPr marL="0" indent="0">
              <a:buNone/>
            </a:pPr>
            <a:r>
              <a:rPr lang="en-GB" sz="2200" dirty="0">
                <a:latin typeface="Calibri" panose="020F0502020204030204" pitchFamily="34" charset="0"/>
                <a:cs typeface="Calibri" panose="020F0502020204030204" pitchFamily="34" charset="0"/>
              </a:rPr>
              <a:t>Strategies as part of regenerative agriculture (Regen Farmer, 2023) can include:</a:t>
            </a:r>
          </a:p>
          <a:p>
            <a:pPr marL="0" indent="0">
              <a:buNone/>
            </a:pPr>
            <a:endParaRPr lang="en-GB" sz="2200" dirty="0">
              <a:latin typeface="Calibri" panose="020F0502020204030204" pitchFamily="34" charset="0"/>
              <a:cs typeface="Calibri" panose="020F0502020204030204" pitchFamily="34" charset="0"/>
            </a:endParaRPr>
          </a:p>
          <a:p>
            <a:pPr marL="0" indent="0">
              <a:buNone/>
            </a:pPr>
            <a:r>
              <a:rPr lang="en-GB" sz="2200" dirty="0">
                <a:latin typeface="Calibri" panose="020F0502020204030204" pitchFamily="34" charset="0"/>
                <a:cs typeface="Calibri" panose="020F0502020204030204" pitchFamily="34" charset="0"/>
              </a:rPr>
              <a:t>•	A change to organic fertilisers</a:t>
            </a:r>
          </a:p>
          <a:p>
            <a:pPr marL="0" indent="0">
              <a:buNone/>
            </a:pPr>
            <a:r>
              <a:rPr lang="en-GB" sz="2200" dirty="0">
                <a:latin typeface="Calibri" panose="020F0502020204030204" pitchFamily="34" charset="0"/>
                <a:cs typeface="Calibri" panose="020F0502020204030204" pitchFamily="34" charset="0"/>
              </a:rPr>
              <a:t>•	Creating own organic fertilisers through composting or manure</a:t>
            </a:r>
          </a:p>
          <a:p>
            <a:pPr marL="0" indent="0">
              <a:buNone/>
            </a:pPr>
            <a:r>
              <a:rPr lang="en-GB" sz="2200" dirty="0">
                <a:latin typeface="Calibri" panose="020F0502020204030204" pitchFamily="34" charset="0"/>
                <a:cs typeface="Calibri" panose="020F0502020204030204" pitchFamily="34" charset="0"/>
              </a:rPr>
              <a:t>•	No pesticide uses</a:t>
            </a:r>
          </a:p>
          <a:p>
            <a:pPr marL="0" indent="0">
              <a:buNone/>
            </a:pPr>
            <a:r>
              <a:rPr lang="en-GB" sz="2200" dirty="0">
                <a:latin typeface="Calibri" panose="020F0502020204030204" pitchFamily="34" charset="0"/>
                <a:cs typeface="Calibri" panose="020F0502020204030204" pitchFamily="34" charset="0"/>
              </a:rPr>
              <a:t>•	Crop rotation</a:t>
            </a:r>
          </a:p>
          <a:p>
            <a:pPr marL="0" indent="0">
              <a:buNone/>
            </a:pPr>
            <a:r>
              <a:rPr lang="en-GB" sz="2200" dirty="0">
                <a:latin typeface="Calibri" panose="020F0502020204030204" pitchFamily="34" charset="0"/>
                <a:cs typeface="Calibri" panose="020F0502020204030204" pitchFamily="34" charset="0"/>
              </a:rPr>
              <a:t>•	Crop variation </a:t>
            </a:r>
          </a:p>
          <a:p>
            <a:pPr marL="0" indent="0">
              <a:buNone/>
            </a:pPr>
            <a:r>
              <a:rPr lang="en-GB" sz="2200" dirty="0">
                <a:latin typeface="Calibri" panose="020F0502020204030204" pitchFamily="34" charset="0"/>
                <a:cs typeface="Calibri" panose="020F0502020204030204" pitchFamily="34" charset="0"/>
              </a:rPr>
              <a:t>•	Agroforestry</a:t>
            </a:r>
          </a:p>
          <a:p>
            <a:pPr marL="0" indent="0">
              <a:buNone/>
            </a:pPr>
            <a:r>
              <a:rPr lang="en-GB" sz="2200" dirty="0">
                <a:latin typeface="Calibri" panose="020F0502020204030204" pitchFamily="34" charset="0"/>
                <a:cs typeface="Calibri" panose="020F0502020204030204" pitchFamily="34" charset="0"/>
              </a:rPr>
              <a:t>•	Permaculture</a:t>
            </a:r>
          </a:p>
          <a:p>
            <a:pPr marL="0" indent="0">
              <a:buNone/>
            </a:pPr>
            <a:r>
              <a:rPr lang="en-GB" sz="2200" dirty="0">
                <a:latin typeface="Calibri" panose="020F0502020204030204" pitchFamily="34" charset="0"/>
                <a:cs typeface="Calibri" panose="020F0502020204030204" pitchFamily="34" charset="0"/>
              </a:rPr>
              <a:t>•	Aquaculture</a:t>
            </a:r>
          </a:p>
          <a:p>
            <a:pPr marL="0" indent="0">
              <a:buNone/>
            </a:pPr>
            <a:r>
              <a:rPr lang="en-GB" sz="2200" dirty="0">
                <a:latin typeface="Calibri" panose="020F0502020204030204" pitchFamily="34" charset="0"/>
                <a:cs typeface="Calibri" panose="020F0502020204030204" pitchFamily="34" charset="0"/>
              </a:rPr>
              <a:t>•	Plants which increase pollination</a:t>
            </a:r>
          </a:p>
          <a:p>
            <a:pPr marL="0" indent="0">
              <a:buNone/>
            </a:pPr>
            <a:r>
              <a:rPr lang="en-GB" sz="2200" dirty="0">
                <a:latin typeface="Calibri" panose="020F0502020204030204" pitchFamily="34" charset="0"/>
                <a:cs typeface="Calibri" panose="020F0502020204030204" pitchFamily="34" charset="0"/>
              </a:rPr>
              <a:t>•	Perennial crops</a:t>
            </a:r>
          </a:p>
          <a:p>
            <a:pPr marL="0" indent="0">
              <a:buNone/>
            </a:pPr>
            <a:r>
              <a:rPr lang="en-GB" sz="2200" dirty="0">
                <a:latin typeface="Calibri" panose="020F0502020204030204" pitchFamily="34" charset="0"/>
                <a:cs typeface="Calibri" panose="020F0502020204030204" pitchFamily="34" charset="0"/>
              </a:rPr>
              <a:t>•	Maintenance of a soil food web</a:t>
            </a:r>
          </a:p>
          <a:p>
            <a:pPr marL="0" indent="0">
              <a:buNone/>
            </a:pPr>
            <a:r>
              <a:rPr lang="en-GB" sz="2200" dirty="0">
                <a:latin typeface="Calibri" panose="020F0502020204030204" pitchFamily="34" charset="0"/>
                <a:cs typeface="Calibri" panose="020F0502020204030204" pitchFamily="34" charset="0"/>
              </a:rPr>
              <a:t>•	Use of cover crops</a:t>
            </a:r>
          </a:p>
          <a:p>
            <a:pPr marL="0" indent="0">
              <a:buNone/>
            </a:pPr>
            <a:endParaRPr lang="en-GB" dirty="0"/>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2F3E9A28-E7E1-C4A3-DCAF-63EFA8D5F301}"/>
              </a:ext>
            </a:extLst>
          </p:cNvPr>
          <p:cNvSpPr txBox="1"/>
          <p:nvPr/>
        </p:nvSpPr>
        <p:spPr>
          <a:xfrm>
            <a:off x="747919" y="6450353"/>
            <a:ext cx="6097656" cy="246221"/>
          </a:xfrm>
          <a:prstGeom prst="rect">
            <a:avLst/>
          </a:prstGeom>
          <a:noFill/>
        </p:spPr>
        <p:txBody>
          <a:bodyPr wrap="square">
            <a:spAutoFit/>
          </a:bodyPr>
          <a:lstStyle/>
          <a:p>
            <a:r>
              <a:rPr lang="en-GB" sz="1000" dirty="0"/>
              <a:t>Source: https://regenfarmer.com/regenerative-farm-landscape-design/</a:t>
            </a:r>
          </a:p>
        </p:txBody>
      </p:sp>
    </p:spTree>
    <p:extLst>
      <p:ext uri="{BB962C8B-B14F-4D97-AF65-F5344CB8AC3E}">
        <p14:creationId xmlns:p14="http://schemas.microsoft.com/office/powerpoint/2010/main" val="2379073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1" y="609600"/>
            <a:ext cx="10568607" cy="1320800"/>
          </a:xfrm>
        </p:spPr>
        <p:txBody>
          <a:bodyPr>
            <a:normAutofit/>
          </a:bodyPr>
          <a:lstStyle/>
          <a:p>
            <a:r>
              <a:rPr lang="en-GB" dirty="0"/>
              <a:t>Adoption of a Circular Economy Continued</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647701" y="2225193"/>
            <a:ext cx="6503503" cy="3880773"/>
          </a:xfrm>
        </p:spPr>
        <p:txBody>
          <a:bodyPr>
            <a:normAutofit/>
          </a:bodyPr>
          <a:lstStyle/>
          <a:p>
            <a:pPr algn="just"/>
            <a:r>
              <a:rPr lang="en-GB" sz="2400" dirty="0">
                <a:effectLst/>
                <a:latin typeface="Arial" panose="020B0604020202020204" pitchFamily="34" charset="0"/>
                <a:ea typeface="Calibri" panose="020F0502020204030204" pitchFamily="34" charset="0"/>
                <a:cs typeface="Times New Roman" panose="02020603050405020304" pitchFamily="18" charset="0"/>
              </a:rPr>
              <a:t>Due to rising funding, knowledge-sharing, and EU directives and initiatives, individuals and organisations that seek to work within a circular economy model do not need to develop these management methods on their own. Instead, they may take advantage of their growing popularity and seek out information which is already available if they wish to implement strategies in line with the EU Taxonomy. </a:t>
            </a:r>
            <a:endParaRPr lang="en-GB" sz="2400" dirty="0"/>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Person using laptop computer">
            <a:extLst>
              <a:ext uri="{FF2B5EF4-FFF2-40B4-BE49-F238E27FC236}">
                <a16:creationId xmlns:a16="http://schemas.microsoft.com/office/drawing/2014/main" id="{3FC4110A-E2A7-6812-B7D5-F7E38E6F3650}"/>
              </a:ext>
            </a:extLst>
          </p:cNvPr>
          <p:cNvPicPr>
            <a:picLocks noChangeAspect="1"/>
          </p:cNvPicPr>
          <p:nvPr/>
        </p:nvPicPr>
        <p:blipFill rotWithShape="1">
          <a:blip r:embed="rId2"/>
          <a:srcRect l="22060"/>
          <a:stretch/>
        </p:blipFill>
        <p:spPr>
          <a:xfrm>
            <a:off x="7307101" y="2315663"/>
            <a:ext cx="4467640" cy="3503697"/>
          </a:xfrm>
          <a:prstGeom prst="rect">
            <a:avLst/>
          </a:prstGeom>
        </p:spPr>
      </p:pic>
    </p:spTree>
    <p:extLst>
      <p:ext uri="{BB962C8B-B14F-4D97-AF65-F5344CB8AC3E}">
        <p14:creationId xmlns:p14="http://schemas.microsoft.com/office/powerpoint/2010/main" val="405003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1" y="609600"/>
            <a:ext cx="10220737" cy="1320800"/>
          </a:xfrm>
        </p:spPr>
        <p:txBody>
          <a:bodyPr>
            <a:normAutofit/>
          </a:bodyPr>
          <a:lstStyle/>
          <a:p>
            <a:r>
              <a:rPr lang="en-GB" dirty="0"/>
              <a:t>Adoption of a Circular Economy Continued</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795130" y="1930401"/>
            <a:ext cx="10351605" cy="4748696"/>
          </a:xfrm>
        </p:spPr>
        <p:txBody>
          <a:bodyPr>
            <a:normAutofit fontScale="85000" lnSpcReduction="20000"/>
          </a:bodyPr>
          <a:lstStyle/>
          <a:p>
            <a:pPr marL="0" indent="0">
              <a:buNone/>
            </a:pPr>
            <a:r>
              <a:rPr lang="en-GB" sz="2300" dirty="0">
                <a:effectLst/>
                <a:latin typeface="Calibri" panose="020F0502020204030204" pitchFamily="34" charset="0"/>
                <a:ea typeface="Calibri" panose="020F0502020204030204" pitchFamily="34" charset="0"/>
                <a:cs typeface="Calibri" panose="020F0502020204030204" pitchFamily="34" charset="0"/>
              </a:rPr>
              <a:t>Example actions from recommendations from the ‘</a:t>
            </a:r>
            <a:r>
              <a:rPr lang="en-GB" sz="2300" dirty="0">
                <a:latin typeface="Calibri" panose="020F0502020204030204" pitchFamily="34" charset="0"/>
                <a:cs typeface="Calibri" panose="020F0502020204030204" pitchFamily="34" charset="0"/>
              </a:rPr>
              <a:t>Action in Food Waste Prevention Developed by the EU Platform on Food Losses and Food Waste </a:t>
            </a:r>
            <a:r>
              <a:rPr lang="en-GB" sz="2300" dirty="0">
                <a:effectLst/>
                <a:latin typeface="Calibri" panose="020F0502020204030204" pitchFamily="34" charset="0"/>
                <a:ea typeface="Calibri" panose="020F0502020204030204" pitchFamily="34" charset="0"/>
                <a:cs typeface="Calibri" panose="020F0502020204030204" pitchFamily="34" charset="0"/>
              </a:rPr>
              <a:t>include’ include:</a:t>
            </a:r>
          </a:p>
          <a:p>
            <a:pPr marL="0" indent="0">
              <a:buNone/>
            </a:pPr>
            <a:endParaRPr lang="en-GB" sz="2300" dirty="0">
              <a:effectLst/>
              <a:latin typeface="Calibri" panose="020F0502020204030204" pitchFamily="34" charset="0"/>
              <a:ea typeface="Calibri" panose="020F0502020204030204" pitchFamily="34" charset="0"/>
              <a:cs typeface="Calibri" panose="020F0502020204030204" pitchFamily="34" charset="0"/>
            </a:endParaRPr>
          </a:p>
          <a:p>
            <a:pPr>
              <a:buFont typeface="Arial" panose="020B0604020202020204" pitchFamily="34" charset="0"/>
              <a:buChar char="•"/>
            </a:pPr>
            <a:r>
              <a:rPr lang="en-GB" sz="2300" dirty="0">
                <a:latin typeface="Calibri" panose="020F0502020204030204" pitchFamily="34" charset="0"/>
                <a:cs typeface="Calibri" panose="020F0502020204030204" pitchFamily="34" charset="0"/>
              </a:rPr>
              <a:t>Integration of food loss and waste reduction as part of climate action strategies and programmes by European and national public authorities, including regional and local level </a:t>
            </a:r>
          </a:p>
          <a:p>
            <a:pPr>
              <a:buFont typeface="Arial" panose="020B0604020202020204" pitchFamily="34" charset="0"/>
              <a:buChar char="•"/>
            </a:pPr>
            <a:r>
              <a:rPr lang="en-GB" sz="2300" dirty="0">
                <a:latin typeface="Calibri" panose="020F0502020204030204" pitchFamily="34" charset="0"/>
                <a:cs typeface="Calibri" panose="020F0502020204030204" pitchFamily="34" charset="0"/>
              </a:rPr>
              <a:t>Integration of food loss and waste in education and professional training through the implementation of lifelong learning in schools and on-the-job training</a:t>
            </a:r>
          </a:p>
          <a:p>
            <a:pPr>
              <a:buFont typeface="Arial" panose="020B0604020202020204" pitchFamily="34" charset="0"/>
              <a:buChar char="•"/>
            </a:pPr>
            <a:r>
              <a:rPr lang="en-GB" sz="2300" dirty="0">
                <a:latin typeface="Calibri" panose="020F0502020204030204" pitchFamily="34" charset="0"/>
                <a:cs typeface="Calibri" panose="020F0502020204030204" pitchFamily="34" charset="0"/>
              </a:rPr>
              <a:t>Improvement of resource efficiency and reduction of food losses in agriculture by improving animal health and welfare and access to innovation </a:t>
            </a:r>
          </a:p>
          <a:p>
            <a:pPr>
              <a:buFont typeface="Arial" panose="020B0604020202020204" pitchFamily="34" charset="0"/>
              <a:buChar char="•"/>
            </a:pPr>
            <a:r>
              <a:rPr lang="en-GB" sz="2300" dirty="0">
                <a:latin typeface="Calibri" panose="020F0502020204030204" pitchFamily="34" charset="0"/>
                <a:cs typeface="Calibri" panose="020F0502020204030204" pitchFamily="34" charset="0"/>
              </a:rPr>
              <a:t>Better forecasting for raw material buying and improvement of date marking practices and consumer understanding of date marking and other relevant food information jointly with stakeholders of the company or organisation by food manufacturers</a:t>
            </a:r>
          </a:p>
          <a:p>
            <a:pPr>
              <a:buFont typeface="Arial" panose="020B0604020202020204" pitchFamily="34" charset="0"/>
              <a:buChar char="•"/>
            </a:pPr>
            <a:r>
              <a:rPr lang="en-GB" sz="2300" dirty="0">
                <a:latin typeface="Calibri" panose="020F0502020204030204" pitchFamily="34" charset="0"/>
                <a:cs typeface="Calibri" panose="020F0502020204030204" pitchFamily="34" charset="0"/>
              </a:rPr>
              <a:t>Motivation and engagement provided by relevant agricultural trade associations to adopt measures against food waste in their operations</a:t>
            </a:r>
            <a:endParaRPr lang="en-GB" sz="20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sz="1300" dirty="0">
                <a:effectLst/>
                <a:latin typeface="Calibri" panose="020F0502020204030204" pitchFamily="34" charset="0"/>
                <a:ea typeface="Calibri" panose="020F0502020204030204" pitchFamily="34" charset="0"/>
                <a:cs typeface="Times New Roman" panose="02020603050405020304" pitchFamily="18" charset="0"/>
              </a:rPr>
              <a:t>Source: https://food.ec.europa.eu/system/files/2021-05/fs_eu-actions_action_platform_key-rcmnd_en.pdf</a:t>
            </a:r>
          </a:p>
          <a:p>
            <a:endParaRPr lang="en-GB" dirty="0"/>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208251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fontScale="90000"/>
          </a:bodyPr>
          <a:lstStyle/>
          <a:p>
            <a:r>
              <a:rPr lang="en-GB" dirty="0"/>
              <a:t>Agriculture as a means of increasing and redistributing food production as a means of reducing poverty</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351724" y="2595976"/>
            <a:ext cx="8596668" cy="3880773"/>
          </a:xfrm>
        </p:spPr>
        <p:txBody>
          <a:bodyPr>
            <a:normAutofit/>
          </a:bodyPr>
          <a:lstStyle/>
          <a:p>
            <a:r>
              <a:rPr lang="en-GB" sz="1800" dirty="0">
                <a:effectLst/>
                <a:latin typeface="Calibri" panose="020F0502020204030204" pitchFamily="34" charset="0"/>
                <a:ea typeface="Calibri" panose="020F0502020204030204" pitchFamily="34" charset="0"/>
                <a:cs typeface="Calibri" panose="020F0502020204030204" pitchFamily="34" charset="0"/>
              </a:rPr>
              <a:t>Around 10% of the global population (roughly 800 million people) continues to go hungry each day</a:t>
            </a:r>
          </a:p>
          <a:p>
            <a:r>
              <a:rPr lang="en-GB" b="0" i="0" dirty="0">
                <a:solidFill>
                  <a:srgbClr val="3C4245"/>
                </a:solidFill>
                <a:effectLst/>
                <a:latin typeface="Calibri" panose="020F0502020204030204" pitchFamily="34" charset="0"/>
                <a:cs typeface="Calibri" panose="020F0502020204030204" pitchFamily="34" charset="0"/>
              </a:rPr>
              <a:t>The number of people affected by hunger globally rose to </a:t>
            </a:r>
            <a:r>
              <a:rPr lang="en-GB" b="1" i="0" dirty="0">
                <a:solidFill>
                  <a:srgbClr val="3C4245"/>
                </a:solidFill>
                <a:effectLst/>
                <a:latin typeface="Calibri" panose="020F0502020204030204" pitchFamily="34" charset="0"/>
                <a:cs typeface="Calibri" panose="020F0502020204030204" pitchFamily="34" charset="0"/>
              </a:rPr>
              <a:t>828 million</a:t>
            </a:r>
            <a:r>
              <a:rPr lang="en-GB" b="0" i="0" dirty="0">
                <a:solidFill>
                  <a:srgbClr val="3C4245"/>
                </a:solidFill>
                <a:effectLst/>
                <a:latin typeface="Calibri" panose="020F0502020204030204" pitchFamily="34" charset="0"/>
                <a:cs typeface="Calibri" panose="020F0502020204030204" pitchFamily="34" charset="0"/>
              </a:rPr>
              <a:t> in 2021, an increase of about </a:t>
            </a:r>
            <a:r>
              <a:rPr lang="en-GB" b="1" i="0" dirty="0">
                <a:solidFill>
                  <a:srgbClr val="3C4245"/>
                </a:solidFill>
                <a:effectLst/>
                <a:latin typeface="Calibri" panose="020F0502020204030204" pitchFamily="34" charset="0"/>
                <a:cs typeface="Calibri" panose="020F0502020204030204" pitchFamily="34" charset="0"/>
              </a:rPr>
              <a:t>46 million</a:t>
            </a:r>
            <a:r>
              <a:rPr lang="en-GB" b="0" i="0" dirty="0">
                <a:solidFill>
                  <a:srgbClr val="3C4245"/>
                </a:solidFill>
                <a:effectLst/>
                <a:latin typeface="Calibri" panose="020F0502020204030204" pitchFamily="34" charset="0"/>
                <a:cs typeface="Calibri" panose="020F0502020204030204" pitchFamily="34" charset="0"/>
              </a:rPr>
              <a:t> since 2020 and </a:t>
            </a:r>
            <a:r>
              <a:rPr lang="en-GB" b="1" i="0" dirty="0">
                <a:solidFill>
                  <a:srgbClr val="3C4245"/>
                </a:solidFill>
                <a:effectLst/>
                <a:latin typeface="Calibri" panose="020F0502020204030204" pitchFamily="34" charset="0"/>
                <a:cs typeface="Calibri" panose="020F0502020204030204" pitchFamily="34" charset="0"/>
              </a:rPr>
              <a:t>150 million</a:t>
            </a:r>
            <a:r>
              <a:rPr lang="en-GB" b="0" i="0" dirty="0">
                <a:solidFill>
                  <a:srgbClr val="3C4245"/>
                </a:solidFill>
                <a:effectLst/>
                <a:latin typeface="Calibri" panose="020F0502020204030204" pitchFamily="34" charset="0"/>
                <a:cs typeface="Calibri" panose="020F0502020204030204" pitchFamily="34" charset="0"/>
              </a:rPr>
              <a:t> since the outbreak of the COVID-19 pandemic</a:t>
            </a: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dirty="0">
                <a:solidFill>
                  <a:srgbClr val="3C4245"/>
                </a:solidFill>
                <a:latin typeface="Calibri" panose="020F0502020204030204" pitchFamily="34" charset="0"/>
                <a:cs typeface="Calibri" panose="020F0502020204030204" pitchFamily="34" charset="0"/>
              </a:rPr>
              <a:t>N</a:t>
            </a:r>
            <a:r>
              <a:rPr lang="en-GB" b="0" i="0" dirty="0">
                <a:solidFill>
                  <a:srgbClr val="3C4245"/>
                </a:solidFill>
                <a:effectLst/>
                <a:latin typeface="Calibri" panose="020F0502020204030204" pitchFamily="34" charset="0"/>
                <a:cs typeface="Calibri" panose="020F0502020204030204" pitchFamily="34" charset="0"/>
              </a:rPr>
              <a:t>early </a:t>
            </a:r>
            <a:r>
              <a:rPr lang="en-GB" b="1" i="0" dirty="0">
                <a:solidFill>
                  <a:srgbClr val="3C4245"/>
                </a:solidFill>
                <a:effectLst/>
                <a:latin typeface="Calibri" panose="020F0502020204030204" pitchFamily="34" charset="0"/>
                <a:cs typeface="Calibri" panose="020F0502020204030204" pitchFamily="34" charset="0"/>
              </a:rPr>
              <a:t>670 million</a:t>
            </a:r>
            <a:r>
              <a:rPr lang="en-GB" b="0" i="0" dirty="0">
                <a:solidFill>
                  <a:srgbClr val="3C4245"/>
                </a:solidFill>
                <a:effectLst/>
                <a:latin typeface="Calibri" panose="020F0502020204030204" pitchFamily="34" charset="0"/>
                <a:cs typeface="Calibri" panose="020F0502020204030204" pitchFamily="34" charset="0"/>
              </a:rPr>
              <a:t> people (</a:t>
            </a:r>
            <a:r>
              <a:rPr lang="en-GB" b="1" i="0" dirty="0">
                <a:solidFill>
                  <a:srgbClr val="3C4245"/>
                </a:solidFill>
                <a:effectLst/>
                <a:latin typeface="Calibri" panose="020F0502020204030204" pitchFamily="34" charset="0"/>
                <a:cs typeface="Calibri" panose="020F0502020204030204" pitchFamily="34" charset="0"/>
              </a:rPr>
              <a:t>8%</a:t>
            </a:r>
            <a:r>
              <a:rPr lang="en-GB" b="0" i="0" dirty="0">
                <a:solidFill>
                  <a:srgbClr val="3C4245"/>
                </a:solidFill>
                <a:effectLst/>
                <a:latin typeface="Calibri" panose="020F0502020204030204" pitchFamily="34" charset="0"/>
                <a:cs typeface="Calibri" panose="020F0502020204030204" pitchFamily="34" charset="0"/>
              </a:rPr>
              <a:t> of the world population) will still be facing hunger in 2030 – even if a global economic recovery is taken into consideration. </a:t>
            </a: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dirty="0">
                <a:latin typeface="Calibri" panose="020F0502020204030204" pitchFamily="34" charset="0"/>
                <a:ea typeface="Calibri" panose="020F0502020204030204" pitchFamily="34" charset="0"/>
                <a:cs typeface="Calibri" panose="020F0502020204030204" pitchFamily="34" charset="0"/>
              </a:rPr>
              <a:t>B</a:t>
            </a:r>
            <a:r>
              <a:rPr lang="en-GB" sz="1800" dirty="0">
                <a:effectLst/>
                <a:latin typeface="Calibri" panose="020F0502020204030204" pitchFamily="34" charset="0"/>
                <a:ea typeface="Calibri" panose="020F0502020204030204" pitchFamily="34" charset="0"/>
                <a:cs typeface="Calibri" panose="020F0502020204030204" pitchFamily="34" charset="0"/>
              </a:rPr>
              <a:t>y 2050, the global population will increase by a further 1.8 billion people; meaning we will need 70% more food than what is consumed today. </a:t>
            </a:r>
          </a:p>
          <a:p>
            <a:r>
              <a:rPr lang="en-GB" dirty="0">
                <a:latin typeface="Calibri" panose="020F0502020204030204" pitchFamily="34" charset="0"/>
                <a:ea typeface="Calibri" panose="020F0502020204030204" pitchFamily="34" charset="0"/>
                <a:cs typeface="Calibri" panose="020F0502020204030204" pitchFamily="34" charset="0"/>
              </a:rPr>
              <a:t>Social and governance aspects of ESG can aid in helping reducing food poverty at a community scale</a:t>
            </a:r>
            <a:endParaRPr lang="en-GB" sz="1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1781B102-E1F5-865F-9BAE-0B8576A859C8}"/>
              </a:ext>
            </a:extLst>
          </p:cNvPr>
          <p:cNvSpPr txBox="1"/>
          <p:nvPr/>
        </p:nvSpPr>
        <p:spPr>
          <a:xfrm>
            <a:off x="345384" y="6331730"/>
            <a:ext cx="6097656" cy="400110"/>
          </a:xfrm>
          <a:prstGeom prst="rect">
            <a:avLst/>
          </a:prstGeom>
          <a:noFill/>
        </p:spPr>
        <p:txBody>
          <a:bodyPr wrap="square">
            <a:spAutoFit/>
          </a:bodyPr>
          <a:lstStyle/>
          <a:p>
            <a:r>
              <a:rPr lang="en-GB" sz="1000" dirty="0">
                <a:latin typeface="Calibri" panose="020F0502020204030204" pitchFamily="34" charset="0"/>
                <a:cs typeface="Calibri" panose="020F0502020204030204" pitchFamily="34" charset="0"/>
              </a:rPr>
              <a:t>Source: https://www.who.int/news/item/06-07-2022-un-report--global-hunger-numbers-rose-to-as-many-as-828-million-in-2021</a:t>
            </a:r>
          </a:p>
        </p:txBody>
      </p:sp>
    </p:spTree>
    <p:extLst>
      <p:ext uri="{BB962C8B-B14F-4D97-AF65-F5344CB8AC3E}">
        <p14:creationId xmlns:p14="http://schemas.microsoft.com/office/powerpoint/2010/main" val="2533712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9728750" cy="1320800"/>
          </a:xfrm>
        </p:spPr>
        <p:txBody>
          <a:bodyPr>
            <a:normAutofit/>
          </a:bodyPr>
          <a:lstStyle/>
          <a:p>
            <a:r>
              <a:rPr lang="en-GB" dirty="0"/>
              <a:t>Health and Safety concerns in Agriculture</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954157" y="1381539"/>
            <a:ext cx="10336695" cy="5148470"/>
          </a:xfrm>
        </p:spPr>
        <p:txBody>
          <a:bodyPr>
            <a:normAutofit/>
          </a:bodyPr>
          <a:lstStyle/>
          <a:p>
            <a:pPr algn="just"/>
            <a:r>
              <a:rPr lang="en-GB" sz="2000" dirty="0">
                <a:latin typeface="Calibri" panose="020F0502020204030204" pitchFamily="34" charset="0"/>
                <a:cs typeface="Calibri" panose="020F0502020204030204" pitchFamily="34" charset="0"/>
              </a:rPr>
              <a:t>Machinery routine checks, training, certification</a:t>
            </a:r>
          </a:p>
          <a:p>
            <a:pPr algn="just"/>
            <a:r>
              <a:rPr lang="en-GB" sz="2000" dirty="0">
                <a:latin typeface="Calibri" panose="020F0502020204030204" pitchFamily="34" charset="0"/>
                <a:cs typeface="Calibri" panose="020F0502020204030204" pitchFamily="34" charset="0"/>
              </a:rPr>
              <a:t>Work related weather health hazards such as heat strokes or hypothermia</a:t>
            </a:r>
          </a:p>
          <a:p>
            <a:pPr algn="just"/>
            <a:r>
              <a:rPr lang="en-GB" sz="2000" dirty="0">
                <a:latin typeface="Calibri" panose="020F0502020204030204" pitchFamily="34" charset="0"/>
                <a:cs typeface="Calibri" panose="020F0502020204030204" pitchFamily="34" charset="0"/>
              </a:rPr>
              <a:t>Appropriate uniform- clothing, helmets, gloves, goggles, boots </a:t>
            </a:r>
          </a:p>
          <a:p>
            <a:pPr algn="just"/>
            <a:r>
              <a:rPr lang="en-GB" sz="2000" dirty="0">
                <a:latin typeface="Calibri" panose="020F0502020204030204" pitchFamily="34" charset="0"/>
                <a:cs typeface="Calibri" panose="020F0502020204030204" pitchFamily="34" charset="0"/>
              </a:rPr>
              <a:t>Natural hazard - provisional and direct responses by employers and employees such as floods, tornadoes, earthquakes, volcanic eruptions, storms</a:t>
            </a:r>
          </a:p>
          <a:p>
            <a:pPr algn="just"/>
            <a:r>
              <a:rPr lang="en-GB" sz="2000" dirty="0">
                <a:latin typeface="Calibri" panose="020F0502020204030204" pitchFamily="34" charset="0"/>
                <a:cs typeface="Calibri" panose="020F0502020204030204" pitchFamily="34" charset="0"/>
              </a:rPr>
              <a:t>Management of health and safety at work regulations (MHSWR 1999)</a:t>
            </a:r>
          </a:p>
          <a:p>
            <a:pPr algn="just"/>
            <a:r>
              <a:rPr lang="en-GB" sz="2000" dirty="0">
                <a:latin typeface="Calibri" panose="020F0502020204030204" pitchFamily="34" charset="0"/>
                <a:cs typeface="Calibri" panose="020F0502020204030204" pitchFamily="34" charset="0"/>
              </a:rPr>
              <a:t>Protection against animal disease or fungus which can be virally or bacterially transmitted to humans in the workplace</a:t>
            </a: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947193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9728750" cy="1320800"/>
          </a:xfrm>
        </p:spPr>
        <p:txBody>
          <a:bodyPr>
            <a:normAutofit/>
          </a:bodyPr>
          <a:lstStyle/>
          <a:p>
            <a:r>
              <a:rPr lang="en-GB" dirty="0"/>
              <a:t>Health and Safety concerns in Agriculture Continued</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681660" y="2286000"/>
            <a:ext cx="5873197" cy="3989754"/>
          </a:xfrm>
        </p:spPr>
        <p:txBody>
          <a:bodyPr>
            <a:normAutofit fontScale="85000" lnSpcReduction="10000"/>
          </a:bodyPr>
          <a:lstStyle/>
          <a:p>
            <a:pPr marL="0" indent="0" algn="just">
              <a:buNone/>
            </a:pPr>
            <a:r>
              <a:rPr lang="en-GB" sz="2800" b="0" i="0" dirty="0">
                <a:solidFill>
                  <a:srgbClr val="212529"/>
                </a:solidFill>
                <a:effectLst/>
                <a:latin typeface="Calibri" panose="020F0502020204030204" pitchFamily="34" charset="0"/>
                <a:cs typeface="Calibri" panose="020F0502020204030204" pitchFamily="34" charset="0"/>
              </a:rPr>
              <a:t>All health and safety concerns must abide with Article 153 of the EU OSHA directive safety and health at work. As all member </a:t>
            </a:r>
            <a:r>
              <a:rPr lang="en-GB" sz="2800" dirty="0">
                <a:solidFill>
                  <a:srgbClr val="212529"/>
                </a:solidFill>
                <a:latin typeface="Calibri" panose="020F0502020204030204" pitchFamily="34" charset="0"/>
                <a:cs typeface="Calibri" panose="020F0502020204030204" pitchFamily="34" charset="0"/>
              </a:rPr>
              <a:t>s</a:t>
            </a:r>
            <a:r>
              <a:rPr lang="en-GB" sz="2800" b="0" i="0" dirty="0">
                <a:solidFill>
                  <a:srgbClr val="212529"/>
                </a:solidFill>
                <a:effectLst/>
                <a:latin typeface="Calibri" panose="020F0502020204030204" pitchFamily="34" charset="0"/>
                <a:cs typeface="Calibri" panose="020F0502020204030204" pitchFamily="34" charset="0"/>
              </a:rPr>
              <a:t>tates are free to adopt the rules into national law, these can vary across EU Member states, therefore some may be less strict than others. </a:t>
            </a:r>
          </a:p>
          <a:p>
            <a:pPr marL="0" indent="0" algn="just">
              <a:buNone/>
            </a:pPr>
            <a:r>
              <a:rPr lang="en-GB" sz="2800" b="0" i="0" dirty="0">
                <a:solidFill>
                  <a:srgbClr val="212529"/>
                </a:solidFill>
                <a:effectLst/>
                <a:latin typeface="Calibri" panose="020F0502020204030204" pitchFamily="34" charset="0"/>
                <a:cs typeface="Calibri" panose="020F0502020204030204" pitchFamily="34" charset="0"/>
              </a:rPr>
              <a:t>This does not mean a company should abide just to the minimum legislative health and safety practises. We encourage wide application of health and safety rules into the workplace to highlight this in ESG. </a:t>
            </a:r>
            <a:endParaRPr lang="en-GB" sz="2800" dirty="0">
              <a:latin typeface="Calibri" panose="020F0502020204030204" pitchFamily="34" charset="0"/>
              <a:cs typeface="Calibri" panose="020F0502020204030204" pitchFamily="34" charset="0"/>
            </a:endParaRPr>
          </a:p>
          <a:p>
            <a:pPr marL="0" indent="0" algn="just">
              <a:buNone/>
            </a:pPr>
            <a:endParaRPr lang="en-GB" sz="2000" dirty="0">
              <a:latin typeface="Calibri" panose="020F0502020204030204" pitchFamily="34" charset="0"/>
              <a:cs typeface="Calibri" panose="020F0502020204030204" pitchFamily="34" charset="0"/>
            </a:endParaRP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Male workers walking in factory">
            <a:extLst>
              <a:ext uri="{FF2B5EF4-FFF2-40B4-BE49-F238E27FC236}">
                <a16:creationId xmlns:a16="http://schemas.microsoft.com/office/drawing/2014/main" id="{202973FA-2DBA-8FEF-1783-D2700102D6F5}"/>
              </a:ext>
            </a:extLst>
          </p:cNvPr>
          <p:cNvPicPr>
            <a:picLocks noChangeAspect="1"/>
          </p:cNvPicPr>
          <p:nvPr/>
        </p:nvPicPr>
        <p:blipFill rotWithShape="1">
          <a:blip r:embed="rId2"/>
          <a:srcRect l="6335" t="17379" r="30760" b="15177"/>
          <a:stretch/>
        </p:blipFill>
        <p:spPr>
          <a:xfrm>
            <a:off x="6653319" y="2361010"/>
            <a:ext cx="5089948" cy="3637256"/>
          </a:xfrm>
          <a:prstGeom prst="rect">
            <a:avLst/>
          </a:prstGeom>
        </p:spPr>
      </p:pic>
    </p:spTree>
    <p:extLst>
      <p:ext uri="{BB962C8B-B14F-4D97-AF65-F5344CB8AC3E}">
        <p14:creationId xmlns:p14="http://schemas.microsoft.com/office/powerpoint/2010/main" val="104447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Community Agricultural Practices </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028701" y="1590262"/>
            <a:ext cx="10202516" cy="4790660"/>
          </a:xfrm>
        </p:spPr>
        <p:txBody>
          <a:bodyPr>
            <a:normAutofit/>
          </a:bodyPr>
          <a:lstStyle/>
          <a:p>
            <a:pPr marL="0" indent="0" algn="l">
              <a:buNone/>
            </a:pPr>
            <a:r>
              <a:rPr lang="en-GB" sz="2800" b="0" i="0" dirty="0">
                <a:solidFill>
                  <a:srgbClr val="212529"/>
                </a:solidFill>
                <a:effectLst/>
                <a:latin typeface="Calibri" panose="020F0502020204030204" pitchFamily="34" charset="0"/>
                <a:cs typeface="Calibri" panose="020F0502020204030204" pitchFamily="34" charset="0"/>
              </a:rPr>
              <a:t>Community agricultural practises are a great idea for improving the social aspects of your company. There are many strategies which can be integrated into something for the community, such as a </a:t>
            </a:r>
            <a:r>
              <a:rPr lang="en-GB" sz="2800" dirty="0">
                <a:solidFill>
                  <a:srgbClr val="212529"/>
                </a:solidFill>
                <a:latin typeface="Calibri" panose="020F0502020204030204" pitchFamily="34" charset="0"/>
                <a:cs typeface="Calibri" panose="020F0502020204030204" pitchFamily="34" charset="0"/>
              </a:rPr>
              <a:t>‘green thumb club’ or training days. </a:t>
            </a:r>
          </a:p>
          <a:p>
            <a:pPr marL="0" indent="0" algn="l">
              <a:buNone/>
            </a:pPr>
            <a:r>
              <a:rPr lang="en-GB" sz="2800" dirty="0">
                <a:solidFill>
                  <a:srgbClr val="212529"/>
                </a:solidFill>
                <a:latin typeface="Calibri" panose="020F0502020204030204" pitchFamily="34" charset="0"/>
                <a:cs typeface="Calibri" panose="020F0502020204030204" pitchFamily="34" charset="0"/>
              </a:rPr>
              <a:t>Focus points can include:</a:t>
            </a:r>
          </a:p>
          <a:p>
            <a:pPr algn="l">
              <a:buFont typeface="Arial" panose="020B0604020202020204" pitchFamily="34" charset="0"/>
              <a:buChar char="•"/>
            </a:pPr>
            <a:r>
              <a:rPr lang="en-GB" sz="2800" b="0" i="0" dirty="0">
                <a:solidFill>
                  <a:srgbClr val="212529"/>
                </a:solidFill>
                <a:effectLst/>
                <a:latin typeface="Calibri" panose="020F0502020204030204" pitchFamily="34" charset="0"/>
                <a:cs typeface="Calibri" panose="020F0502020204030204" pitchFamily="34" charset="0"/>
              </a:rPr>
              <a:t>Using native plant species to increase pollinator presence </a:t>
            </a:r>
          </a:p>
          <a:p>
            <a:pPr algn="l">
              <a:buFont typeface="Arial" panose="020B0604020202020204" pitchFamily="34" charset="0"/>
              <a:buChar char="•"/>
            </a:pPr>
            <a:r>
              <a:rPr lang="en-GB" sz="2800" b="0" i="0" dirty="0">
                <a:solidFill>
                  <a:srgbClr val="212529"/>
                </a:solidFill>
                <a:effectLst/>
                <a:latin typeface="Calibri" panose="020F0502020204030204" pitchFamily="34" charset="0"/>
                <a:cs typeface="Calibri" panose="020F0502020204030204" pitchFamily="34" charset="0"/>
              </a:rPr>
              <a:t>Composting </a:t>
            </a:r>
          </a:p>
          <a:p>
            <a:pPr algn="l">
              <a:buFont typeface="Arial" panose="020B0604020202020204" pitchFamily="34" charset="0"/>
              <a:buChar char="•"/>
            </a:pPr>
            <a:r>
              <a:rPr lang="en-GB" sz="2800" dirty="0">
                <a:solidFill>
                  <a:srgbClr val="212529"/>
                </a:solidFill>
                <a:latin typeface="Calibri" panose="020F0502020204030204" pitchFamily="34" charset="0"/>
                <a:cs typeface="Calibri" panose="020F0502020204030204" pitchFamily="34" charset="0"/>
              </a:rPr>
              <a:t>Vegetable and fruit growing</a:t>
            </a:r>
          </a:p>
          <a:p>
            <a:pPr algn="l">
              <a:buFont typeface="Arial" panose="020B0604020202020204" pitchFamily="34" charset="0"/>
              <a:buChar char="•"/>
            </a:pPr>
            <a:endParaRPr lang="en-GB" sz="2800" dirty="0">
              <a:solidFill>
                <a:srgbClr val="212529"/>
              </a:solidFill>
              <a:latin typeface="Calibri" panose="020F0502020204030204" pitchFamily="34" charset="0"/>
              <a:cs typeface="Calibri" panose="020F0502020204030204" pitchFamily="34" charset="0"/>
            </a:endParaRP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AB432F20-F519-35CE-7052-02F53BEC64FB}"/>
              </a:ext>
            </a:extLst>
          </p:cNvPr>
          <p:cNvSpPr txBox="1"/>
          <p:nvPr/>
        </p:nvSpPr>
        <p:spPr>
          <a:xfrm>
            <a:off x="221144" y="6603763"/>
            <a:ext cx="11846617" cy="246221"/>
          </a:xfrm>
          <a:prstGeom prst="rect">
            <a:avLst/>
          </a:prstGeom>
          <a:noFill/>
        </p:spPr>
        <p:txBody>
          <a:bodyPr wrap="square">
            <a:spAutoFit/>
          </a:bodyPr>
          <a:lstStyle/>
          <a:p>
            <a:r>
              <a:rPr lang="en-GB" sz="1000" dirty="0">
                <a:latin typeface="Calibri" panose="020F0502020204030204" pitchFamily="34" charset="0"/>
                <a:cs typeface="Calibri" panose="020F0502020204030204" pitchFamily="34" charset="0"/>
              </a:rPr>
              <a:t>Source: https://extension.usu.edu/sustainability/research/community-agriculture-concepts-models-impacts#:~:text=Defining%20Community%20Agriculture,to%20food%20in%20their%20communities.</a:t>
            </a:r>
          </a:p>
        </p:txBody>
      </p:sp>
    </p:spTree>
    <p:extLst>
      <p:ext uri="{BB962C8B-B14F-4D97-AF65-F5344CB8AC3E}">
        <p14:creationId xmlns:p14="http://schemas.microsoft.com/office/powerpoint/2010/main" val="913209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570E6-88C8-F0F3-D131-B2C336109584}"/>
              </a:ext>
            </a:extLst>
          </p:cNvPr>
          <p:cNvSpPr>
            <a:spLocks noGrp="1"/>
          </p:cNvSpPr>
          <p:nvPr>
            <p:ph type="title"/>
          </p:nvPr>
        </p:nvSpPr>
        <p:spPr/>
        <p:txBody>
          <a:bodyPr/>
          <a:lstStyle/>
          <a:p>
            <a:r>
              <a:rPr lang="en-GB" dirty="0"/>
              <a:t>Community Agricultural Practices  Continued</a:t>
            </a:r>
          </a:p>
        </p:txBody>
      </p:sp>
      <p:sp>
        <p:nvSpPr>
          <p:cNvPr id="4" name="TextBox 3">
            <a:extLst>
              <a:ext uri="{FF2B5EF4-FFF2-40B4-BE49-F238E27FC236}">
                <a16:creationId xmlns:a16="http://schemas.microsoft.com/office/drawing/2014/main" id="{DC4BE768-771B-4D72-FA6D-AEC31B6AC60E}"/>
              </a:ext>
            </a:extLst>
          </p:cNvPr>
          <p:cNvSpPr txBox="1"/>
          <p:nvPr/>
        </p:nvSpPr>
        <p:spPr>
          <a:xfrm>
            <a:off x="564044" y="2076042"/>
            <a:ext cx="9787559" cy="4204356"/>
          </a:xfrm>
          <a:prstGeom prst="rect">
            <a:avLst/>
          </a:prstGeom>
          <a:noFill/>
        </p:spPr>
        <p:txBody>
          <a:bodyPr wrap="square">
            <a:spAutoFit/>
          </a:bodyPr>
          <a:lstStyle/>
          <a:p>
            <a:pPr marL="0" indent="0" algn="just">
              <a:lnSpc>
                <a:spcPct val="150000"/>
              </a:lnSpc>
              <a:buNone/>
            </a:pPr>
            <a:r>
              <a:rPr lang="en-GB" sz="1800" b="1" dirty="0">
                <a:solidFill>
                  <a:srgbClr val="212529"/>
                </a:solidFill>
                <a:latin typeface="Calibri" panose="020F0502020204030204" pitchFamily="34" charset="0"/>
                <a:cs typeface="Calibri" panose="020F0502020204030204" pitchFamily="34" charset="0"/>
              </a:rPr>
              <a:t>Advantages of c</a:t>
            </a:r>
            <a:r>
              <a:rPr lang="en-GB" sz="1800" b="1" i="0" dirty="0">
                <a:solidFill>
                  <a:srgbClr val="212529"/>
                </a:solidFill>
                <a:effectLst/>
                <a:latin typeface="Calibri" panose="020F0502020204030204" pitchFamily="34" charset="0"/>
                <a:cs typeface="Calibri" panose="020F0502020204030204" pitchFamily="34" charset="0"/>
              </a:rPr>
              <a:t>ommunity agriculture include:</a:t>
            </a:r>
          </a:p>
          <a:p>
            <a:pPr marL="285750" indent="-285750" algn="just">
              <a:lnSpc>
                <a:spcPct val="150000"/>
              </a:lnSpc>
              <a:buFont typeface="Arial" panose="020B0604020202020204" pitchFamily="34" charset="0"/>
              <a:buChar char="•"/>
            </a:pPr>
            <a:r>
              <a:rPr lang="en-GB" sz="1800" dirty="0">
                <a:solidFill>
                  <a:srgbClr val="212529"/>
                </a:solidFill>
                <a:latin typeface="Calibri" panose="020F0502020204030204" pitchFamily="34" charset="0"/>
                <a:cs typeface="Calibri" panose="020F0502020204030204" pitchFamily="34" charset="0"/>
              </a:rPr>
              <a:t>A</a:t>
            </a:r>
            <a:r>
              <a:rPr lang="en-GB" sz="1800" b="0" i="0" dirty="0">
                <a:solidFill>
                  <a:srgbClr val="212529"/>
                </a:solidFill>
                <a:effectLst/>
                <a:latin typeface="Calibri" panose="020F0502020204030204" pitchFamily="34" charset="0"/>
                <a:cs typeface="Calibri" panose="020F0502020204030204" pitchFamily="34" charset="0"/>
              </a:rPr>
              <a:t>ccess to healthy foods like fruits and vegetables, especially in low-income areas.</a:t>
            </a:r>
          </a:p>
          <a:p>
            <a:pPr marL="285750" indent="-285750" algn="just">
              <a:lnSpc>
                <a:spcPct val="150000"/>
              </a:lnSpc>
              <a:buFont typeface="Arial" panose="020B0604020202020204" pitchFamily="34" charset="0"/>
              <a:buChar char="•"/>
            </a:pPr>
            <a:r>
              <a:rPr lang="en-GB" sz="1800" b="0" i="0" dirty="0">
                <a:solidFill>
                  <a:srgbClr val="212529"/>
                </a:solidFill>
                <a:effectLst/>
                <a:latin typeface="Calibri" panose="020F0502020204030204" pitchFamily="34" charset="0"/>
                <a:cs typeface="Calibri" panose="020F0502020204030204" pitchFamily="34" charset="0"/>
              </a:rPr>
              <a:t>Individuals and households who participate in such programs are over three times more likely to consume fruits and vegetables at least five times a day than people without a gardening household member (</a:t>
            </a:r>
            <a:r>
              <a:rPr lang="en-GB" sz="1800" b="0" i="0" dirty="0" err="1">
                <a:solidFill>
                  <a:srgbClr val="212529"/>
                </a:solidFill>
                <a:effectLst/>
                <a:latin typeface="Calibri" panose="020F0502020204030204" pitchFamily="34" charset="0"/>
                <a:cs typeface="Calibri" panose="020F0502020204030204" pitchFamily="34" charset="0"/>
              </a:rPr>
              <a:t>Alaimo</a:t>
            </a:r>
            <a:r>
              <a:rPr lang="en-GB" sz="1800" b="0" i="0" dirty="0">
                <a:solidFill>
                  <a:srgbClr val="212529"/>
                </a:solidFill>
                <a:effectLst/>
                <a:latin typeface="Calibri" panose="020F0502020204030204" pitchFamily="34" charset="0"/>
                <a:cs typeface="Calibri" panose="020F0502020204030204" pitchFamily="34" charset="0"/>
              </a:rPr>
              <a:t> et al., 2008)</a:t>
            </a:r>
          </a:p>
          <a:p>
            <a:pPr marL="285750" indent="-285750" algn="just">
              <a:lnSpc>
                <a:spcPct val="150000"/>
              </a:lnSpc>
              <a:buFont typeface="Arial" panose="020B0604020202020204" pitchFamily="34" charset="0"/>
              <a:buChar char="•"/>
            </a:pPr>
            <a:r>
              <a:rPr lang="en-GB" sz="1800" b="0" i="0" dirty="0">
                <a:solidFill>
                  <a:srgbClr val="212529"/>
                </a:solidFill>
                <a:effectLst/>
                <a:latin typeface="Calibri" panose="020F0502020204030204" pitchFamily="34" charset="0"/>
                <a:cs typeface="Calibri" panose="020F0502020204030204" pitchFamily="34" charset="0"/>
              </a:rPr>
              <a:t>Place to connect to culture by providing an area to express their ethnic identity and grow specialty food items not available elsewhere. This can lead to an enhanced sense of well-being (Milburn and Vail, 2010).</a:t>
            </a:r>
          </a:p>
          <a:p>
            <a:pPr marL="285750" indent="-285750" algn="just">
              <a:lnSpc>
                <a:spcPct val="150000"/>
              </a:lnSpc>
              <a:buFont typeface="Arial" panose="020B0604020202020204" pitchFamily="34" charset="0"/>
              <a:buChar char="•"/>
            </a:pPr>
            <a:r>
              <a:rPr lang="en-GB" sz="1800" b="0" i="0" dirty="0">
                <a:solidFill>
                  <a:srgbClr val="212529"/>
                </a:solidFill>
                <a:effectLst/>
                <a:latin typeface="Calibri" panose="020F0502020204030204" pitchFamily="34" charset="0"/>
                <a:cs typeface="Calibri" panose="020F0502020204030204" pitchFamily="34" charset="0"/>
              </a:rPr>
              <a:t>Community engagement</a:t>
            </a:r>
          </a:p>
          <a:p>
            <a:pPr marL="285750" indent="-285750" algn="just">
              <a:lnSpc>
                <a:spcPct val="150000"/>
              </a:lnSpc>
              <a:buFont typeface="Arial" panose="020B0604020202020204" pitchFamily="34" charset="0"/>
              <a:buChar char="•"/>
            </a:pPr>
            <a:r>
              <a:rPr lang="en-GB" sz="1800" b="0" i="0" dirty="0">
                <a:solidFill>
                  <a:srgbClr val="212529"/>
                </a:solidFill>
                <a:effectLst/>
                <a:latin typeface="Calibri" panose="020F0502020204030204" pitchFamily="34" charset="0"/>
                <a:cs typeface="Calibri" panose="020F0502020204030204" pitchFamily="34" charset="0"/>
              </a:rPr>
              <a:t>Environmental stewardship education</a:t>
            </a:r>
          </a:p>
        </p:txBody>
      </p:sp>
      <p:sp>
        <p:nvSpPr>
          <p:cNvPr id="5" name="TextBox 4">
            <a:extLst>
              <a:ext uri="{FF2B5EF4-FFF2-40B4-BE49-F238E27FC236}">
                <a16:creationId xmlns:a16="http://schemas.microsoft.com/office/drawing/2014/main" id="{ECAA3C92-00AE-8098-2B84-7F0C3F5F7915}"/>
              </a:ext>
            </a:extLst>
          </p:cNvPr>
          <p:cNvSpPr txBox="1"/>
          <p:nvPr/>
        </p:nvSpPr>
        <p:spPr>
          <a:xfrm>
            <a:off x="172691" y="6611779"/>
            <a:ext cx="11846617" cy="246221"/>
          </a:xfrm>
          <a:prstGeom prst="rect">
            <a:avLst/>
          </a:prstGeom>
          <a:noFill/>
        </p:spPr>
        <p:txBody>
          <a:bodyPr wrap="square">
            <a:spAutoFit/>
          </a:bodyPr>
          <a:lstStyle/>
          <a:p>
            <a:r>
              <a:rPr lang="en-GB" sz="1000" dirty="0">
                <a:latin typeface="Calibri" panose="020F0502020204030204" pitchFamily="34" charset="0"/>
                <a:cs typeface="Calibri" panose="020F0502020204030204" pitchFamily="34" charset="0"/>
              </a:rPr>
              <a:t>Source: https://extension.usu.edu/sustainability/research/community-agriculture-concepts-models-impacts#:~:text=Defining%20Community%20Agriculture,to%20food%20in%20their%20communities.</a:t>
            </a:r>
          </a:p>
        </p:txBody>
      </p:sp>
    </p:spTree>
    <p:extLst>
      <p:ext uri="{BB962C8B-B14F-4D97-AF65-F5344CB8AC3E}">
        <p14:creationId xmlns:p14="http://schemas.microsoft.com/office/powerpoint/2010/main" val="2022336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Agriculture in the workplace</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1018761" y="1709530"/>
            <a:ext cx="9983856" cy="4666421"/>
          </a:xfrm>
        </p:spPr>
        <p:txBody>
          <a:bodyPr>
            <a:normAutofit/>
          </a:bodyPr>
          <a:lstStyle/>
          <a:p>
            <a:pPr marL="0" indent="0" algn="l">
              <a:buNone/>
            </a:pPr>
            <a:r>
              <a:rPr lang="en-GB" sz="2400" dirty="0">
                <a:latin typeface="Calibri" panose="020F0502020204030204" pitchFamily="34" charset="0"/>
                <a:cs typeface="Calibri" panose="020F0502020204030204" pitchFamily="34" charset="0"/>
              </a:rPr>
              <a:t>Workplace Volunteering or </a:t>
            </a:r>
            <a:r>
              <a:rPr lang="en-GB" sz="2400" i="0" dirty="0">
                <a:solidFill>
                  <a:srgbClr val="58595B"/>
                </a:solidFill>
                <a:effectLst/>
                <a:latin typeface="Calibri" panose="020F0502020204030204" pitchFamily="34" charset="0"/>
                <a:cs typeface="Calibri" panose="020F0502020204030204" pitchFamily="34" charset="0"/>
              </a:rPr>
              <a:t>Employer-supported volunteering (ESV) gives employees the opportunity to volunteer during working hours. Agricultural workplace volunteering programmes can help form a bridge between companies, their employees and the wider community.</a:t>
            </a:r>
          </a:p>
          <a:p>
            <a:pPr marL="0" indent="0" algn="l">
              <a:buNone/>
            </a:pPr>
            <a:endParaRPr lang="en-GB" sz="2400" i="0" dirty="0">
              <a:solidFill>
                <a:srgbClr val="58595B"/>
              </a:solidFill>
              <a:effectLst/>
              <a:latin typeface="Calibri" panose="020F0502020204030204" pitchFamily="34" charset="0"/>
              <a:cs typeface="Calibri" panose="020F0502020204030204" pitchFamily="34" charset="0"/>
            </a:endParaRPr>
          </a:p>
          <a:p>
            <a:pPr marL="0" indent="0" algn="l">
              <a:buNone/>
            </a:pPr>
            <a:r>
              <a:rPr lang="en-GB" sz="2400" i="0" dirty="0">
                <a:solidFill>
                  <a:srgbClr val="58595B"/>
                </a:solidFill>
                <a:effectLst/>
                <a:latin typeface="Calibri" panose="020F0502020204030204" pitchFamily="34" charset="0"/>
                <a:cs typeface="Calibri" panose="020F0502020204030204" pitchFamily="34" charset="0"/>
              </a:rPr>
              <a:t>Benefits for employers include employee develop</a:t>
            </a:r>
            <a:r>
              <a:rPr lang="en-GB" sz="2400" dirty="0">
                <a:solidFill>
                  <a:srgbClr val="58595B"/>
                </a:solidFill>
                <a:latin typeface="Calibri" panose="020F0502020204030204" pitchFamily="34" charset="0"/>
                <a:cs typeface="Calibri" panose="020F0502020204030204" pitchFamily="34" charset="0"/>
              </a:rPr>
              <a:t>ment. Employees can develop their soft and hard skills through agricultural action. Agricultural companies might wish to think about programmes which they can set up in their workplace for internal and external users. It can improve communication, teamwork, </a:t>
            </a:r>
            <a:r>
              <a:rPr lang="en-GB" sz="2400" i="0" dirty="0">
                <a:solidFill>
                  <a:srgbClr val="58595B"/>
                </a:solidFill>
                <a:effectLst/>
                <a:latin typeface="Calibri" panose="020F0502020204030204" pitchFamily="34" charset="0"/>
                <a:cs typeface="Calibri" panose="020F0502020204030204" pitchFamily="34" charset="0"/>
              </a:rPr>
              <a:t>and understanding of the local community. </a:t>
            </a: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AAFFC232-5A56-1BA4-C1F1-D5A366A36FE2}"/>
              </a:ext>
            </a:extLst>
          </p:cNvPr>
          <p:cNvSpPr txBox="1"/>
          <p:nvPr/>
        </p:nvSpPr>
        <p:spPr>
          <a:xfrm>
            <a:off x="340415" y="6475200"/>
            <a:ext cx="6097656" cy="246221"/>
          </a:xfrm>
          <a:prstGeom prst="rect">
            <a:avLst/>
          </a:prstGeom>
          <a:noFill/>
        </p:spPr>
        <p:txBody>
          <a:bodyPr wrap="square">
            <a:spAutoFit/>
          </a:bodyPr>
          <a:lstStyle/>
          <a:p>
            <a:r>
              <a:rPr lang="en-GB" sz="1000" dirty="0">
                <a:latin typeface="Calibri" panose="020F0502020204030204" pitchFamily="34" charset="0"/>
                <a:cs typeface="Calibri" panose="020F0502020204030204" pitchFamily="34" charset="0"/>
              </a:rPr>
              <a:t>Source: https://www.cipd.co.uk/knowledge/strategy/volunteering/employer-supported-factsheet#gref</a:t>
            </a:r>
          </a:p>
        </p:txBody>
      </p:sp>
    </p:spTree>
    <p:extLst>
      <p:ext uri="{BB962C8B-B14F-4D97-AF65-F5344CB8AC3E}">
        <p14:creationId xmlns:p14="http://schemas.microsoft.com/office/powerpoint/2010/main" val="151300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Agriculture in the workplace Continued</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685800" y="1709530"/>
            <a:ext cx="11057467" cy="4666421"/>
          </a:xfrm>
        </p:spPr>
        <p:txBody>
          <a:bodyPr>
            <a:normAutofit/>
          </a:bodyPr>
          <a:lstStyle/>
          <a:p>
            <a:pPr marL="0" indent="0" algn="l">
              <a:buNone/>
            </a:pPr>
            <a:r>
              <a:rPr lang="en-GB" sz="2400" i="0" dirty="0">
                <a:solidFill>
                  <a:srgbClr val="58595B"/>
                </a:solidFill>
                <a:effectLst/>
                <a:latin typeface="Calibri" panose="020F0502020204030204" pitchFamily="34" charset="0"/>
                <a:cs typeface="Calibri" panose="020F0502020204030204" pitchFamily="34" charset="0"/>
              </a:rPr>
              <a:t>Volunteering gives employees the chance to give back to society </a:t>
            </a:r>
            <a:r>
              <a:rPr lang="en-GB" sz="2400" dirty="0">
                <a:solidFill>
                  <a:srgbClr val="58595B"/>
                </a:solidFill>
                <a:latin typeface="Calibri" panose="020F0502020204030204" pitchFamily="34" charset="0"/>
                <a:cs typeface="Calibri" panose="020F0502020204030204" pitchFamily="34" charset="0"/>
              </a:rPr>
              <a:t>based on current </a:t>
            </a:r>
            <a:r>
              <a:rPr lang="en-GB" sz="2400" i="0" dirty="0">
                <a:solidFill>
                  <a:srgbClr val="58595B"/>
                </a:solidFill>
                <a:effectLst/>
                <a:latin typeface="Calibri" panose="020F0502020204030204" pitchFamily="34" charset="0"/>
                <a:cs typeface="Calibri" panose="020F0502020204030204" pitchFamily="34" charset="0"/>
              </a:rPr>
              <a:t>issues they feel passionate about. They may develop their leadership and interpersonal skills, gain increased depth in their knowledge confidence, creativity, and a morale boost as they feel a senses of purpose.</a:t>
            </a:r>
          </a:p>
          <a:p>
            <a:pPr marL="0" indent="0" algn="l">
              <a:buNone/>
            </a:pPr>
            <a:endParaRPr lang="en-GB" sz="2400" i="0" dirty="0">
              <a:solidFill>
                <a:srgbClr val="58595B"/>
              </a:solidFill>
              <a:effectLst/>
              <a:latin typeface="Calibri" panose="020F0502020204030204" pitchFamily="34" charset="0"/>
              <a:cs typeface="Calibri" panose="020F0502020204030204" pitchFamily="34" charset="0"/>
            </a:endParaRPr>
          </a:p>
          <a:p>
            <a:pPr marL="0" indent="0" algn="l">
              <a:buNone/>
            </a:pPr>
            <a:r>
              <a:rPr lang="en-GB" sz="2400" i="0" dirty="0">
                <a:solidFill>
                  <a:srgbClr val="58595B"/>
                </a:solidFill>
                <a:effectLst/>
                <a:latin typeface="Calibri" panose="020F0502020204030204" pitchFamily="34" charset="0"/>
                <a:cs typeface="Calibri" panose="020F0502020204030204" pitchFamily="34" charset="0"/>
              </a:rPr>
              <a:t>Community organisations often have low budgets which is why they value the work of volunteers, particularly with higher education and work experience which they can share with the organisation. </a:t>
            </a:r>
          </a:p>
          <a:p>
            <a:pPr marL="0" indent="0" algn="l">
              <a:buNone/>
            </a:pPr>
            <a:endParaRPr lang="en-GB" sz="2400" i="0" dirty="0">
              <a:solidFill>
                <a:srgbClr val="58595B"/>
              </a:solidFill>
              <a:effectLst/>
              <a:latin typeface="Calibri" panose="020F0502020204030204" pitchFamily="34" charset="0"/>
              <a:cs typeface="Calibri" panose="020F0502020204030204" pitchFamily="34" charset="0"/>
            </a:endParaRPr>
          </a:p>
          <a:p>
            <a:pPr marL="0" indent="0" algn="l">
              <a:buNone/>
            </a:pPr>
            <a:r>
              <a:rPr lang="en-GB" sz="2400" dirty="0">
                <a:solidFill>
                  <a:srgbClr val="58595B"/>
                </a:solidFill>
                <a:latin typeface="Calibri" panose="020F0502020204030204" pitchFamily="34" charset="0"/>
                <a:cs typeface="Calibri" panose="020F0502020204030204" pitchFamily="34" charset="0"/>
              </a:rPr>
              <a:t>Agriculture in the workplace can include ESV in the agricultural sector, or the agriculture companies providing community programmes. </a:t>
            </a:r>
            <a:endParaRPr lang="en-GB" sz="2400" i="0" dirty="0">
              <a:solidFill>
                <a:srgbClr val="58595B"/>
              </a:solidFill>
              <a:effectLst/>
              <a:latin typeface="Calibri" panose="020F0502020204030204" pitchFamily="34" charset="0"/>
              <a:cs typeface="Calibri" panose="020F0502020204030204" pitchFamily="34" charset="0"/>
            </a:endParaRPr>
          </a:p>
          <a:p>
            <a:pPr marL="0" indent="0" algn="l">
              <a:buNone/>
            </a:pPr>
            <a:endParaRPr lang="en-GB" i="0" dirty="0">
              <a:solidFill>
                <a:srgbClr val="58595B"/>
              </a:solidFill>
              <a:effectLst/>
              <a:latin typeface="Calibri" panose="020F0502020204030204" pitchFamily="34" charset="0"/>
              <a:cs typeface="Calibri" panose="020F0502020204030204" pitchFamily="34" charset="0"/>
            </a:endParaRP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AAFFC232-5A56-1BA4-C1F1-D5A366A36FE2}"/>
              </a:ext>
            </a:extLst>
          </p:cNvPr>
          <p:cNvSpPr txBox="1"/>
          <p:nvPr/>
        </p:nvSpPr>
        <p:spPr>
          <a:xfrm>
            <a:off x="340415" y="6475200"/>
            <a:ext cx="6097656" cy="246221"/>
          </a:xfrm>
          <a:prstGeom prst="rect">
            <a:avLst/>
          </a:prstGeom>
          <a:noFill/>
        </p:spPr>
        <p:txBody>
          <a:bodyPr wrap="square">
            <a:spAutoFit/>
          </a:bodyPr>
          <a:lstStyle/>
          <a:p>
            <a:r>
              <a:rPr lang="en-GB" sz="1000" dirty="0">
                <a:latin typeface="Calibri" panose="020F0502020204030204" pitchFamily="34" charset="0"/>
                <a:cs typeface="Calibri" panose="020F0502020204030204" pitchFamily="34" charset="0"/>
              </a:rPr>
              <a:t>Source: https://www.cipd.co.uk/knowledge/strategy/volunteering/employer-supported-factsheet#gref</a:t>
            </a:r>
          </a:p>
        </p:txBody>
      </p:sp>
    </p:spTree>
    <p:extLst>
      <p:ext uri="{BB962C8B-B14F-4D97-AF65-F5344CB8AC3E}">
        <p14:creationId xmlns:p14="http://schemas.microsoft.com/office/powerpoint/2010/main" val="3464160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676746" y="609600"/>
            <a:ext cx="5361276" cy="1320800"/>
          </a:xfrm>
        </p:spPr>
        <p:txBody>
          <a:bodyPr anchor="ctr">
            <a:normAutofit/>
          </a:bodyPr>
          <a:lstStyle/>
          <a:p>
            <a:r>
              <a:rPr lang="en-GB" dirty="0"/>
              <a:t>Education</a:t>
            </a:r>
          </a:p>
        </p:txBody>
      </p:sp>
      <p:sp>
        <p:nvSpPr>
          <p:cNvPr id="16" name="Content Placeholder 15">
            <a:extLst>
              <a:ext uri="{FF2B5EF4-FFF2-40B4-BE49-F238E27FC236}">
                <a16:creationId xmlns:a16="http://schemas.microsoft.com/office/drawing/2014/main" id="{F15E8DA6-BB38-D163-1974-E4BEB46E371F}"/>
              </a:ext>
            </a:extLst>
          </p:cNvPr>
          <p:cNvSpPr>
            <a:spLocks noGrp="1"/>
          </p:cNvSpPr>
          <p:nvPr>
            <p:ph idx="1"/>
          </p:nvPr>
        </p:nvSpPr>
        <p:spPr>
          <a:xfrm>
            <a:off x="685166" y="2160589"/>
            <a:ext cx="4567663" cy="3996702"/>
          </a:xfrm>
        </p:spPr>
        <p:txBody>
          <a:bodyPr>
            <a:normAutofit fontScale="92500"/>
          </a:bodyPr>
          <a:lstStyle/>
          <a:p>
            <a:r>
              <a:rPr lang="en-US" dirty="0"/>
              <a:t>As part of CSR and ESG strategies, the agricultural sector has a duty to educate its shareholders, employees and companies affiliated with the supply chains and productions on climate change impacts. This includes food waste. On average in the EU, 55% of the food wasted can be attributed to households – this shows individuals should be educated. Employers can have a big part in this for example encouraging soups made from vegetables left over from the company canteen and kitchen. Each EU country is different therefore each strategy will be unique. </a:t>
            </a:r>
          </a:p>
        </p:txBody>
      </p:sp>
      <p:pic>
        <p:nvPicPr>
          <p:cNvPr id="5" name="Content Placeholder 4" descr="Chart, pie chart&#10;&#10;Description automatically generated">
            <a:extLst>
              <a:ext uri="{FF2B5EF4-FFF2-40B4-BE49-F238E27FC236}">
                <a16:creationId xmlns:a16="http://schemas.microsoft.com/office/drawing/2014/main" id="{50AA4343-058F-3E1B-9C65-FC76C018A4AD}"/>
              </a:ext>
            </a:extLst>
          </p:cNvPr>
          <p:cNvPicPr>
            <a:picLocks noChangeAspect="1"/>
          </p:cNvPicPr>
          <p:nvPr/>
        </p:nvPicPr>
        <p:blipFill>
          <a:blip r:embed="rId2"/>
          <a:stretch>
            <a:fillRect/>
          </a:stretch>
        </p:blipFill>
        <p:spPr>
          <a:xfrm>
            <a:off x="5806974" y="878466"/>
            <a:ext cx="6050408" cy="5415113"/>
          </a:xfrm>
          <a:prstGeom prst="rect">
            <a:avLst/>
          </a:prstGeom>
          <a:ln>
            <a:solidFill>
              <a:schemeClr val="accent1"/>
            </a:solidFill>
          </a:ln>
        </p:spPr>
      </p:pic>
    </p:spTree>
    <p:extLst>
      <p:ext uri="{BB962C8B-B14F-4D97-AF65-F5344CB8AC3E}">
        <p14:creationId xmlns:p14="http://schemas.microsoft.com/office/powerpoint/2010/main" val="785983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06E59-5D98-5391-B0F5-BC055727725A}"/>
              </a:ext>
            </a:extLst>
          </p:cNvPr>
          <p:cNvSpPr>
            <a:spLocks noGrp="1"/>
          </p:cNvSpPr>
          <p:nvPr>
            <p:ph type="title"/>
          </p:nvPr>
        </p:nvSpPr>
        <p:spPr/>
        <p:txBody>
          <a:bodyPr/>
          <a:lstStyle/>
          <a:p>
            <a:r>
              <a:rPr lang="en-GB" dirty="0"/>
              <a:t>Food poverty in the EU</a:t>
            </a:r>
          </a:p>
        </p:txBody>
      </p:sp>
      <p:pic>
        <p:nvPicPr>
          <p:cNvPr id="4" name="Picture 3" descr="A screenshot of a computer&#10;&#10;Description automatically generated with medium confidence">
            <a:extLst>
              <a:ext uri="{FF2B5EF4-FFF2-40B4-BE49-F238E27FC236}">
                <a16:creationId xmlns:a16="http://schemas.microsoft.com/office/drawing/2014/main" id="{23FB73C9-F037-B13B-2BAA-4D7CC793F4E1}"/>
              </a:ext>
            </a:extLst>
          </p:cNvPr>
          <p:cNvPicPr>
            <a:picLocks noChangeAspect="1"/>
          </p:cNvPicPr>
          <p:nvPr/>
        </p:nvPicPr>
        <p:blipFill>
          <a:blip r:embed="rId2"/>
          <a:stretch>
            <a:fillRect/>
          </a:stretch>
        </p:blipFill>
        <p:spPr>
          <a:xfrm>
            <a:off x="759941" y="1351266"/>
            <a:ext cx="9054247" cy="3991017"/>
          </a:xfrm>
          <a:prstGeom prst="rect">
            <a:avLst/>
          </a:prstGeom>
          <a:ln>
            <a:solidFill>
              <a:schemeClr val="accent1"/>
            </a:solidFill>
          </a:ln>
        </p:spPr>
      </p:pic>
      <p:sp>
        <p:nvSpPr>
          <p:cNvPr id="5" name="TextBox 4">
            <a:extLst>
              <a:ext uri="{FF2B5EF4-FFF2-40B4-BE49-F238E27FC236}">
                <a16:creationId xmlns:a16="http://schemas.microsoft.com/office/drawing/2014/main" id="{FE5FAA43-D537-0C00-9C79-83F56F88DB4E}"/>
              </a:ext>
            </a:extLst>
          </p:cNvPr>
          <p:cNvSpPr txBox="1"/>
          <p:nvPr/>
        </p:nvSpPr>
        <p:spPr>
          <a:xfrm>
            <a:off x="759942" y="5506734"/>
            <a:ext cx="8210124" cy="923330"/>
          </a:xfrm>
          <a:prstGeom prst="rect">
            <a:avLst/>
          </a:prstGeom>
          <a:noFill/>
        </p:spPr>
        <p:txBody>
          <a:bodyPr wrap="square" rtlCol="0">
            <a:spAutoFit/>
          </a:bodyPr>
          <a:lstStyle/>
          <a:p>
            <a:r>
              <a:rPr lang="en-GB" dirty="0">
                <a:latin typeface="Calibri" panose="020F0502020204030204" pitchFamily="34" charset="0"/>
                <a:cs typeface="Calibri" panose="020F0502020204030204" pitchFamily="34" charset="0"/>
              </a:rPr>
              <a:t>Agricultural sectors create strategies to prevent this such as partaking in government schemes for the people at risk of poverty, improving food distribution such as food bank donations or giving higher than minimum wage for its employees.</a:t>
            </a:r>
          </a:p>
        </p:txBody>
      </p:sp>
      <p:sp>
        <p:nvSpPr>
          <p:cNvPr id="7" name="TextBox 6">
            <a:extLst>
              <a:ext uri="{FF2B5EF4-FFF2-40B4-BE49-F238E27FC236}">
                <a16:creationId xmlns:a16="http://schemas.microsoft.com/office/drawing/2014/main" id="{E10B3644-40CE-13AF-6B3E-9888F25004DF}"/>
              </a:ext>
            </a:extLst>
          </p:cNvPr>
          <p:cNvSpPr txBox="1"/>
          <p:nvPr/>
        </p:nvSpPr>
        <p:spPr>
          <a:xfrm>
            <a:off x="759941" y="6505017"/>
            <a:ext cx="7541315" cy="276999"/>
          </a:xfrm>
          <a:prstGeom prst="rect">
            <a:avLst/>
          </a:prstGeom>
          <a:noFill/>
        </p:spPr>
        <p:txBody>
          <a:bodyPr wrap="square">
            <a:spAutoFit/>
          </a:bodyPr>
          <a:lstStyle/>
          <a:p>
            <a:r>
              <a:rPr lang="en-GB" sz="1200" dirty="0"/>
              <a:t>Source: https://ec.europa.eu/eurostat/web/products-eurostat-news/-/ddn-20220225-1</a:t>
            </a:r>
          </a:p>
        </p:txBody>
      </p:sp>
    </p:spTree>
    <p:extLst>
      <p:ext uri="{BB962C8B-B14F-4D97-AF65-F5344CB8AC3E}">
        <p14:creationId xmlns:p14="http://schemas.microsoft.com/office/powerpoint/2010/main" val="2786353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677334" y="609600"/>
            <a:ext cx="8596668" cy="1320800"/>
          </a:xfrm>
        </p:spPr>
        <p:txBody>
          <a:bodyPr anchor="t">
            <a:normAutofit/>
          </a:bodyPr>
          <a:lstStyle/>
          <a:p>
            <a:r>
              <a:rPr lang="en-GB"/>
              <a:t>Human Rights and Labour Standards</a:t>
            </a:r>
            <a:endParaRPr lang="en-GB" dirty="0"/>
          </a:p>
        </p:txBody>
      </p:sp>
      <p:pic>
        <p:nvPicPr>
          <p:cNvPr id="1026" name="Picture 2" descr="A quick guide to human rights in Wales">
            <a:extLst>
              <a:ext uri="{FF2B5EF4-FFF2-40B4-BE49-F238E27FC236}">
                <a16:creationId xmlns:a16="http://schemas.microsoft.com/office/drawing/2014/main" id="{3B41097D-80C0-3FB0-1CC1-221EFF0176F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42618" y="1930400"/>
            <a:ext cx="5567828" cy="341029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27C98B6-70C0-4C23-4F0D-99E07D51A3EA}"/>
              </a:ext>
            </a:extLst>
          </p:cNvPr>
          <p:cNvSpPr>
            <a:spLocks noGrp="1"/>
          </p:cNvSpPr>
          <p:nvPr>
            <p:ph idx="1"/>
          </p:nvPr>
        </p:nvSpPr>
        <p:spPr>
          <a:xfrm>
            <a:off x="376230" y="1860159"/>
            <a:ext cx="5771122" cy="4540641"/>
          </a:xfrm>
        </p:spPr>
        <p:txBody>
          <a:bodyPr>
            <a:normAutofit/>
          </a:bodyPr>
          <a:lstStyle/>
          <a:p>
            <a:r>
              <a:rPr lang="en-GB" sz="1600" dirty="0">
                <a:latin typeface="Calibri" panose="020F0502020204030204" pitchFamily="34" charset="0"/>
                <a:cs typeface="Calibri" panose="020F0502020204030204" pitchFamily="34" charset="0"/>
              </a:rPr>
              <a:t>Human and child labour</a:t>
            </a:r>
          </a:p>
          <a:p>
            <a:r>
              <a:rPr lang="en-GB" sz="1600" dirty="0">
                <a:latin typeface="Calibri" panose="020F0502020204030204" pitchFamily="34" charset="0"/>
                <a:cs typeface="Calibri" panose="020F0502020204030204" pitchFamily="34" charset="0"/>
              </a:rPr>
              <a:t>Modern Day Slavery</a:t>
            </a:r>
          </a:p>
          <a:p>
            <a:r>
              <a:rPr lang="en-GB" sz="1600" dirty="0">
                <a:latin typeface="Calibri" panose="020F0502020204030204" pitchFamily="34" charset="0"/>
                <a:cs typeface="Calibri" panose="020F0502020204030204" pitchFamily="34" charset="0"/>
              </a:rPr>
              <a:t>Cash in hand </a:t>
            </a:r>
          </a:p>
          <a:p>
            <a:r>
              <a:rPr lang="en-GB" sz="1600" dirty="0">
                <a:latin typeface="Calibri" panose="020F0502020204030204" pitchFamily="34" charset="0"/>
                <a:cs typeface="Calibri" panose="020F0502020204030204" pitchFamily="34" charset="0"/>
              </a:rPr>
              <a:t>Right to an education and training</a:t>
            </a:r>
          </a:p>
          <a:p>
            <a:r>
              <a:rPr lang="en-GB" sz="1600" dirty="0">
                <a:latin typeface="Calibri" panose="020F0502020204030204" pitchFamily="34" charset="0"/>
                <a:cs typeface="Calibri" panose="020F0502020204030204" pitchFamily="34" charset="0"/>
              </a:rPr>
              <a:t>Discrimination </a:t>
            </a:r>
          </a:p>
          <a:p>
            <a:r>
              <a:rPr lang="en-GB" sz="1600" dirty="0">
                <a:latin typeface="Calibri" panose="020F0502020204030204" pitchFamily="34" charset="0"/>
                <a:cs typeface="Calibri" panose="020F0502020204030204" pitchFamily="34" charset="0"/>
              </a:rPr>
              <a:t>Remuneration</a:t>
            </a:r>
          </a:p>
          <a:p>
            <a:pPr marL="0" indent="0">
              <a:buNone/>
            </a:pPr>
            <a:r>
              <a:rPr lang="en-GB" sz="1600" dirty="0">
                <a:latin typeface="Calibri" panose="020F0502020204030204" pitchFamily="34" charset="0"/>
                <a:cs typeface="Calibri" panose="020F0502020204030204" pitchFamily="34" charset="0"/>
              </a:rPr>
              <a:t>These are just a few examples of the most commonly abused human rights in the agricultural sector. Some farming institutions force vulnerable people to carry out tasks such as fruit picking, withholding pay, working long hours and being subject to abuse and lack of health and safety. It is everyone’s duty to watch out for any violations and report them to the police. Transparency and disclosure is at the key of company governance and managers as well as stakeholders after responsible in publishing this information.</a:t>
            </a:r>
          </a:p>
        </p:txBody>
      </p:sp>
      <p:sp>
        <p:nvSpPr>
          <p:cNvPr id="5" name="TextBox 4">
            <a:extLst>
              <a:ext uri="{FF2B5EF4-FFF2-40B4-BE49-F238E27FC236}">
                <a16:creationId xmlns:a16="http://schemas.microsoft.com/office/drawing/2014/main" id="{6481AF23-EA76-FA75-6627-D5D9860E3F0B}"/>
              </a:ext>
            </a:extLst>
          </p:cNvPr>
          <p:cNvSpPr txBox="1"/>
          <p:nvPr/>
        </p:nvSpPr>
        <p:spPr>
          <a:xfrm>
            <a:off x="5799813" y="6248400"/>
            <a:ext cx="6097656" cy="461665"/>
          </a:xfrm>
          <a:prstGeom prst="rect">
            <a:avLst/>
          </a:prstGeom>
          <a:noFill/>
        </p:spPr>
        <p:txBody>
          <a:bodyPr wrap="square">
            <a:spAutoFit/>
          </a:bodyPr>
          <a:lstStyle/>
          <a:p>
            <a:r>
              <a:rPr lang="en-GB" sz="1200" dirty="0">
                <a:latin typeface="Calibri" panose="020F0502020204030204" pitchFamily="34" charset="0"/>
                <a:cs typeface="Calibri" panose="020F0502020204030204" pitchFamily="34" charset="0"/>
              </a:rPr>
              <a:t>Image source: https://research.senedd.wales/research-articles/a-quick-guide-to-human-rights-in-wales/</a:t>
            </a:r>
          </a:p>
        </p:txBody>
      </p:sp>
    </p:spTree>
    <p:extLst>
      <p:ext uri="{BB962C8B-B14F-4D97-AF65-F5344CB8AC3E}">
        <p14:creationId xmlns:p14="http://schemas.microsoft.com/office/powerpoint/2010/main" val="3265415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548125" y="564874"/>
            <a:ext cx="10255709" cy="1320800"/>
          </a:xfrm>
        </p:spPr>
        <p:txBody>
          <a:bodyPr anchor="t">
            <a:normAutofit/>
          </a:bodyPr>
          <a:lstStyle/>
          <a:p>
            <a:r>
              <a:rPr lang="en-GB" dirty="0"/>
              <a:t>Average hours worked in  the Agricultural sector</a:t>
            </a:r>
          </a:p>
        </p:txBody>
      </p:sp>
      <p:pic>
        <p:nvPicPr>
          <p:cNvPr id="5" name="Content Placeholder 4" descr="Chart&#10;&#10;Description automatically generated with low confidence">
            <a:extLst>
              <a:ext uri="{FF2B5EF4-FFF2-40B4-BE49-F238E27FC236}">
                <a16:creationId xmlns:a16="http://schemas.microsoft.com/office/drawing/2014/main" id="{A003C629-4D46-7DC6-9FC5-F94A71FF01E7}"/>
              </a:ext>
            </a:extLst>
          </p:cNvPr>
          <p:cNvPicPr>
            <a:picLocks noChangeAspect="1"/>
          </p:cNvPicPr>
          <p:nvPr/>
        </p:nvPicPr>
        <p:blipFill rotWithShape="1">
          <a:blip r:embed="rId2"/>
          <a:srcRect b="19700"/>
          <a:stretch/>
        </p:blipFill>
        <p:spPr>
          <a:xfrm>
            <a:off x="4840145" y="1779386"/>
            <a:ext cx="7083222" cy="4052625"/>
          </a:xfrm>
          <a:prstGeom prst="rect">
            <a:avLst/>
          </a:prstGeom>
          <a:ln>
            <a:solidFill>
              <a:schemeClr val="accent1"/>
            </a:solidFill>
          </a:ln>
        </p:spPr>
      </p:pic>
      <p:sp>
        <p:nvSpPr>
          <p:cNvPr id="16" name="Content Placeholder 15">
            <a:extLst>
              <a:ext uri="{FF2B5EF4-FFF2-40B4-BE49-F238E27FC236}">
                <a16:creationId xmlns:a16="http://schemas.microsoft.com/office/drawing/2014/main" id="{1F8C2560-88C4-1CCE-7457-009CE800F9F9}"/>
              </a:ext>
            </a:extLst>
          </p:cNvPr>
          <p:cNvSpPr>
            <a:spLocks noGrp="1"/>
          </p:cNvSpPr>
          <p:nvPr>
            <p:ph idx="1"/>
          </p:nvPr>
        </p:nvSpPr>
        <p:spPr>
          <a:xfrm>
            <a:off x="817474" y="1991624"/>
            <a:ext cx="3645196" cy="3880773"/>
          </a:xfrm>
        </p:spPr>
        <p:txBody>
          <a:bodyPr>
            <a:normAutofit/>
          </a:bodyPr>
          <a:lstStyle/>
          <a:p>
            <a:pPr marL="0" indent="0">
              <a:buNone/>
            </a:pPr>
            <a:r>
              <a:rPr lang="en-US" dirty="0">
                <a:latin typeface="Calibri" panose="020F0502020204030204" pitchFamily="34" charset="0"/>
                <a:cs typeface="Calibri" panose="020F0502020204030204" pitchFamily="34" charset="0"/>
              </a:rPr>
              <a:t>All except three member states (Romania, Croatia and Lithuania) had above average working hours performed within the agricultural sector in 2021 when compared to the total workforce average.</a:t>
            </a:r>
          </a:p>
          <a:p>
            <a:pPr marL="0" indent="0">
              <a:buNone/>
            </a:pPr>
            <a:r>
              <a:rPr lang="en-US" dirty="0">
                <a:latin typeface="Calibri" panose="020F0502020204030204" pitchFamily="34" charset="0"/>
                <a:cs typeface="Calibri" panose="020F0502020204030204" pitchFamily="34" charset="0"/>
              </a:rPr>
              <a:t>This highlights the need for extra attention to the Social and Governance policies in agricultural settings to maintain ethical standards of work, particularly in medium and large sized enterprises with a higher number of employees. </a:t>
            </a:r>
          </a:p>
        </p:txBody>
      </p:sp>
      <p:sp>
        <p:nvSpPr>
          <p:cNvPr id="7" name="TextBox 6">
            <a:extLst>
              <a:ext uri="{FF2B5EF4-FFF2-40B4-BE49-F238E27FC236}">
                <a16:creationId xmlns:a16="http://schemas.microsoft.com/office/drawing/2014/main" id="{314A1F69-6189-B65D-B0D0-96B934C0666D}"/>
              </a:ext>
            </a:extLst>
          </p:cNvPr>
          <p:cNvSpPr txBox="1"/>
          <p:nvPr/>
        </p:nvSpPr>
        <p:spPr>
          <a:xfrm>
            <a:off x="677334" y="6505665"/>
            <a:ext cx="11203885" cy="246221"/>
          </a:xfrm>
          <a:prstGeom prst="rect">
            <a:avLst/>
          </a:prstGeom>
          <a:noFill/>
        </p:spPr>
        <p:txBody>
          <a:bodyPr wrap="square">
            <a:spAutoFit/>
          </a:bodyPr>
          <a:lstStyle/>
          <a:p>
            <a:r>
              <a:rPr lang="en-GB" sz="1000" dirty="0"/>
              <a:t>Source: https://ec.europa.eu/eurostat/documents/15216629/15559935/KS-FK-22-001-EN-N.pdf/1cb9d295-6868-70e3-0319-4725040cfdb8?version=3.0&amp;t=1670599965263</a:t>
            </a:r>
          </a:p>
        </p:txBody>
      </p:sp>
    </p:spTree>
    <p:extLst>
      <p:ext uri="{BB962C8B-B14F-4D97-AF65-F5344CB8AC3E}">
        <p14:creationId xmlns:p14="http://schemas.microsoft.com/office/powerpoint/2010/main" val="272601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Food and Beverage processing in the EU - statistics on share of people employed</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Content Placeholder 4" descr="Diagram&#10;&#10;Description automatically generated">
            <a:extLst>
              <a:ext uri="{FF2B5EF4-FFF2-40B4-BE49-F238E27FC236}">
                <a16:creationId xmlns:a16="http://schemas.microsoft.com/office/drawing/2014/main" id="{24D141C2-7B90-E502-691E-16CEE3A666C8}"/>
              </a:ext>
            </a:extLst>
          </p:cNvPr>
          <p:cNvPicPr>
            <a:picLocks noGrp="1" noChangeAspect="1"/>
          </p:cNvPicPr>
          <p:nvPr>
            <p:ph idx="1"/>
          </p:nvPr>
        </p:nvPicPr>
        <p:blipFill>
          <a:blip r:embed="rId2"/>
          <a:stretch>
            <a:fillRect/>
          </a:stretch>
        </p:blipFill>
        <p:spPr>
          <a:xfrm>
            <a:off x="690262" y="2139479"/>
            <a:ext cx="4333968" cy="4237791"/>
          </a:xfrm>
          <a:ln>
            <a:solidFill>
              <a:schemeClr val="accent1"/>
            </a:solidFill>
          </a:ln>
        </p:spPr>
      </p:pic>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 name="TextBox 5">
            <a:extLst>
              <a:ext uri="{FF2B5EF4-FFF2-40B4-BE49-F238E27FC236}">
                <a16:creationId xmlns:a16="http://schemas.microsoft.com/office/drawing/2014/main" id="{839954AB-7F75-4502-09A1-089A1C22483A}"/>
              </a:ext>
            </a:extLst>
          </p:cNvPr>
          <p:cNvSpPr txBox="1"/>
          <p:nvPr/>
        </p:nvSpPr>
        <p:spPr>
          <a:xfrm>
            <a:off x="5379646" y="2139479"/>
            <a:ext cx="5834270" cy="4154984"/>
          </a:xfrm>
          <a:prstGeom prst="rect">
            <a:avLst/>
          </a:prstGeom>
          <a:noFill/>
        </p:spPr>
        <p:txBody>
          <a:bodyPr wrap="square" rtlCol="0">
            <a:spAutoFit/>
          </a:bodyPr>
          <a:lstStyle/>
          <a:p>
            <a:r>
              <a:rPr lang="en-GB" sz="2400" dirty="0">
                <a:latin typeface="Calibri" panose="020F0502020204030204" pitchFamily="34" charset="0"/>
                <a:cs typeface="Calibri" panose="020F0502020204030204" pitchFamily="34" charset="0"/>
              </a:rPr>
              <a:t>Not every EU country has the same sized agricultural sector. Germany and France together have more people employed in food and beverage processing than the rest of the EU countries after the top five are taken away (36.5% vs 33.4%).</a:t>
            </a:r>
          </a:p>
          <a:p>
            <a:r>
              <a:rPr lang="en-GB" sz="2400" dirty="0">
                <a:latin typeface="Calibri" panose="020F0502020204030204" pitchFamily="34" charset="0"/>
                <a:cs typeface="Calibri" panose="020F0502020204030204" pitchFamily="34" charset="0"/>
              </a:rPr>
              <a:t>Hence, ESG activities in this will need wider implementation and concern in Germany, France, Italy, Poland and Spain – which is 2/3 of the EU food and beverage employees in processing. </a:t>
            </a:r>
          </a:p>
        </p:txBody>
      </p:sp>
    </p:spTree>
    <p:extLst>
      <p:ext uri="{BB962C8B-B14F-4D97-AF65-F5344CB8AC3E}">
        <p14:creationId xmlns:p14="http://schemas.microsoft.com/office/powerpoint/2010/main" val="171685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Food and Beverage processing in the EU - statistics on size of enterprise involved</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Content Placeholder 4" descr="Chart, bar chart&#10;&#10;Description automatically generated">
            <a:extLst>
              <a:ext uri="{FF2B5EF4-FFF2-40B4-BE49-F238E27FC236}">
                <a16:creationId xmlns:a16="http://schemas.microsoft.com/office/drawing/2014/main" id="{458044D1-E037-3202-D97A-75B4F7E51A95}"/>
              </a:ext>
            </a:extLst>
          </p:cNvPr>
          <p:cNvPicPr>
            <a:picLocks noGrp="1" noChangeAspect="1"/>
          </p:cNvPicPr>
          <p:nvPr>
            <p:ph idx="1"/>
          </p:nvPr>
        </p:nvPicPr>
        <p:blipFill rotWithShape="1">
          <a:blip r:embed="rId2"/>
          <a:srcRect b="41762"/>
          <a:stretch/>
        </p:blipFill>
        <p:spPr>
          <a:xfrm>
            <a:off x="392115" y="2221924"/>
            <a:ext cx="6356371" cy="2409717"/>
          </a:xfrm>
          <a:ln>
            <a:solidFill>
              <a:schemeClr val="accent1"/>
            </a:solidFill>
          </a:ln>
        </p:spPr>
      </p:pic>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 name="TextBox 5">
            <a:extLst>
              <a:ext uri="{FF2B5EF4-FFF2-40B4-BE49-F238E27FC236}">
                <a16:creationId xmlns:a16="http://schemas.microsoft.com/office/drawing/2014/main" id="{445FE5BE-4B7E-4E7D-38E6-0B363934D86A}"/>
              </a:ext>
            </a:extLst>
          </p:cNvPr>
          <p:cNvSpPr txBox="1"/>
          <p:nvPr/>
        </p:nvSpPr>
        <p:spPr>
          <a:xfrm>
            <a:off x="269691" y="6396959"/>
            <a:ext cx="11203885" cy="246221"/>
          </a:xfrm>
          <a:prstGeom prst="rect">
            <a:avLst/>
          </a:prstGeom>
          <a:noFill/>
        </p:spPr>
        <p:txBody>
          <a:bodyPr wrap="square">
            <a:spAutoFit/>
          </a:bodyPr>
          <a:lstStyle/>
          <a:p>
            <a:r>
              <a:rPr lang="en-GB" sz="1000" dirty="0"/>
              <a:t>Source: https://ec.europa.eu/eurostat/documents/15216629/15559935/KS-FK-22-001-EN-N.pdf/1cb9d295-6868-70e3-0319-4725040cfdb8?version=3.0&amp;t=1670599965263</a:t>
            </a:r>
          </a:p>
        </p:txBody>
      </p:sp>
      <p:sp>
        <p:nvSpPr>
          <p:cNvPr id="7" name="TextBox 6">
            <a:extLst>
              <a:ext uri="{FF2B5EF4-FFF2-40B4-BE49-F238E27FC236}">
                <a16:creationId xmlns:a16="http://schemas.microsoft.com/office/drawing/2014/main" id="{525B1D51-1553-9F4D-1CCE-B52B7912E2D2}"/>
              </a:ext>
            </a:extLst>
          </p:cNvPr>
          <p:cNvSpPr txBox="1"/>
          <p:nvPr/>
        </p:nvSpPr>
        <p:spPr>
          <a:xfrm>
            <a:off x="7171083" y="2271091"/>
            <a:ext cx="4149587" cy="3693319"/>
          </a:xfrm>
          <a:prstGeom prst="rect">
            <a:avLst/>
          </a:prstGeom>
          <a:noFill/>
        </p:spPr>
        <p:txBody>
          <a:bodyPr wrap="square" rtlCol="0">
            <a:spAutoFit/>
          </a:bodyPr>
          <a:lstStyle/>
          <a:p>
            <a:r>
              <a:rPr lang="en-GB" dirty="0">
                <a:latin typeface="Calibri" panose="020F0502020204030204" pitchFamily="34" charset="0"/>
                <a:cs typeface="Calibri" panose="020F0502020204030204" pitchFamily="34" charset="0"/>
              </a:rPr>
              <a:t>As of 2023 only large enterprises need to adopt the EU Taxonomy ESG reporting, however by 2026 all micro, small and medium sized enterprises will also need to provide a non-financial CSR report as per the European Commission.</a:t>
            </a:r>
          </a:p>
          <a:p>
            <a:r>
              <a:rPr lang="en-GB" dirty="0">
                <a:latin typeface="Calibri" panose="020F0502020204030204" pitchFamily="34" charset="0"/>
                <a:cs typeface="Calibri" panose="020F0502020204030204" pitchFamily="34" charset="0"/>
              </a:rPr>
              <a:t>In the EU, the majority of employees and economic output is from large enterprise, however micro enterprises make up around 80% in all three processing types as shown on the graph – meaning all sizes of organisations have a duty to ESG practise implementation. </a:t>
            </a:r>
          </a:p>
        </p:txBody>
      </p:sp>
      <p:pic>
        <p:nvPicPr>
          <p:cNvPr id="9" name="Content Placeholder 4" descr="Chart, bar chart&#10;&#10;Description automatically generated">
            <a:extLst>
              <a:ext uri="{FF2B5EF4-FFF2-40B4-BE49-F238E27FC236}">
                <a16:creationId xmlns:a16="http://schemas.microsoft.com/office/drawing/2014/main" id="{3419FED9-FAFE-DC8E-CCE8-60AEA886D9A8}"/>
              </a:ext>
            </a:extLst>
          </p:cNvPr>
          <p:cNvPicPr>
            <a:picLocks noChangeAspect="1"/>
          </p:cNvPicPr>
          <p:nvPr/>
        </p:nvPicPr>
        <p:blipFill rotWithShape="1">
          <a:blip r:embed="rId2"/>
          <a:srcRect t="56838" r="71821" b="8910"/>
          <a:stretch/>
        </p:blipFill>
        <p:spPr>
          <a:xfrm>
            <a:off x="392115" y="4764881"/>
            <a:ext cx="1791181" cy="1417258"/>
          </a:xfrm>
          <a:prstGeom prst="rect">
            <a:avLst/>
          </a:prstGeom>
          <a:ln>
            <a:solidFill>
              <a:schemeClr val="accent1"/>
            </a:solidFill>
          </a:ln>
        </p:spPr>
      </p:pic>
    </p:spTree>
    <p:extLst>
      <p:ext uri="{BB962C8B-B14F-4D97-AF65-F5344CB8AC3E}">
        <p14:creationId xmlns:p14="http://schemas.microsoft.com/office/powerpoint/2010/main" val="40295137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894D2-9ABC-A3DB-09D7-D566B2FC5810}"/>
              </a:ext>
            </a:extLst>
          </p:cNvPr>
          <p:cNvSpPr>
            <a:spLocks noGrp="1"/>
          </p:cNvSpPr>
          <p:nvPr>
            <p:ph type="title"/>
          </p:nvPr>
        </p:nvSpPr>
        <p:spPr>
          <a:xfrm>
            <a:off x="1333502" y="609600"/>
            <a:ext cx="8596668" cy="1320800"/>
          </a:xfrm>
        </p:spPr>
        <p:txBody>
          <a:bodyPr>
            <a:normAutofit/>
          </a:bodyPr>
          <a:lstStyle/>
          <a:p>
            <a:r>
              <a:rPr lang="en-GB" dirty="0"/>
              <a:t>ESG in Agriculture – not all changes require large amounts of economic input</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Content Placeholder 4" descr="Chart, line chart&#10;&#10;Description automatically generated">
            <a:extLst>
              <a:ext uri="{FF2B5EF4-FFF2-40B4-BE49-F238E27FC236}">
                <a16:creationId xmlns:a16="http://schemas.microsoft.com/office/drawing/2014/main" id="{49B0AB08-82D1-8016-4AA7-C7B5F57F7F17}"/>
              </a:ext>
            </a:extLst>
          </p:cNvPr>
          <p:cNvPicPr>
            <a:picLocks noGrp="1" noChangeAspect="1"/>
          </p:cNvPicPr>
          <p:nvPr>
            <p:ph idx="1"/>
          </p:nvPr>
        </p:nvPicPr>
        <p:blipFill>
          <a:blip r:embed="rId2"/>
          <a:stretch>
            <a:fillRect/>
          </a:stretch>
        </p:blipFill>
        <p:spPr>
          <a:xfrm>
            <a:off x="62842" y="2776870"/>
            <a:ext cx="7336433" cy="2451113"/>
          </a:xfrm>
        </p:spPr>
      </p:pic>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7" name="Picture 6">
            <a:extLst>
              <a:ext uri="{FF2B5EF4-FFF2-40B4-BE49-F238E27FC236}">
                <a16:creationId xmlns:a16="http://schemas.microsoft.com/office/drawing/2014/main" id="{F8F40B81-0B4C-6BCC-9E12-E3AB7B3D84C6}"/>
              </a:ext>
            </a:extLst>
          </p:cNvPr>
          <p:cNvPicPr>
            <a:picLocks noChangeAspect="1"/>
          </p:cNvPicPr>
          <p:nvPr/>
        </p:nvPicPr>
        <p:blipFill>
          <a:blip r:embed="rId3"/>
          <a:stretch>
            <a:fillRect/>
          </a:stretch>
        </p:blipFill>
        <p:spPr>
          <a:xfrm>
            <a:off x="62842" y="2269438"/>
            <a:ext cx="7147998" cy="541124"/>
          </a:xfrm>
          <a:prstGeom prst="rect">
            <a:avLst/>
          </a:prstGeom>
        </p:spPr>
      </p:pic>
      <p:sp>
        <p:nvSpPr>
          <p:cNvPr id="11" name="TextBox 10">
            <a:extLst>
              <a:ext uri="{FF2B5EF4-FFF2-40B4-BE49-F238E27FC236}">
                <a16:creationId xmlns:a16="http://schemas.microsoft.com/office/drawing/2014/main" id="{0983A0AB-73D4-EC7F-793B-BE555A05934F}"/>
              </a:ext>
            </a:extLst>
          </p:cNvPr>
          <p:cNvSpPr txBox="1"/>
          <p:nvPr/>
        </p:nvSpPr>
        <p:spPr>
          <a:xfrm>
            <a:off x="7399275" y="1998346"/>
            <a:ext cx="4481944" cy="3754874"/>
          </a:xfrm>
          <a:prstGeom prst="rect">
            <a:avLst/>
          </a:prstGeom>
          <a:noFill/>
        </p:spPr>
        <p:txBody>
          <a:bodyPr wrap="square">
            <a:spAutoFit/>
          </a:bodyPr>
          <a:lstStyle/>
          <a:p>
            <a:r>
              <a:rPr lang="en-GB" sz="1400" dirty="0">
                <a:latin typeface="Calibri" panose="020F0502020204030204" pitchFamily="34" charset="0"/>
                <a:cs typeface="Calibri" panose="020F0502020204030204" pitchFamily="34" charset="0"/>
              </a:rPr>
              <a:t>In agriculture the highest price input for 2021 was fertilisers and soil improvements. As mentioned previously, one method to reduce this cost is organic composting</a:t>
            </a:r>
          </a:p>
          <a:p>
            <a:endParaRPr lang="en-GB" sz="1400" dirty="0">
              <a:latin typeface="Calibri" panose="020F0502020204030204" pitchFamily="34" charset="0"/>
              <a:cs typeface="Calibri" panose="020F0502020204030204" pitchFamily="34" charset="0"/>
            </a:endParaRPr>
          </a:p>
          <a:p>
            <a:r>
              <a:rPr lang="en-GB" sz="1400" dirty="0">
                <a:latin typeface="Calibri" panose="020F0502020204030204" pitchFamily="34" charset="0"/>
                <a:cs typeface="Calibri" panose="020F0502020204030204" pitchFamily="34" charset="0"/>
              </a:rPr>
              <a:t>There was a rapid increase in input prices for the EU’s agricultural industry between 2020 and 2021, as the overall price of goods and services rose 11.4 %, fertilisers and soil improvers rose by 27.5 % in 2021, and energy and lubricants rose by up 21.8 % in 2021 compared to 2020. </a:t>
            </a:r>
          </a:p>
          <a:p>
            <a:endParaRPr lang="en-GB" sz="1400" dirty="0">
              <a:latin typeface="Calibri" panose="020F0502020204030204" pitchFamily="34" charset="0"/>
              <a:cs typeface="Calibri" panose="020F0502020204030204" pitchFamily="34" charset="0"/>
            </a:endParaRPr>
          </a:p>
          <a:p>
            <a:r>
              <a:rPr lang="en-GB" sz="1400" dirty="0">
                <a:latin typeface="Calibri" panose="020F0502020204030204" pitchFamily="34" charset="0"/>
                <a:cs typeface="Calibri" panose="020F0502020204030204" pitchFamily="34" charset="0"/>
              </a:rPr>
              <a:t>This highlights the need for ESG reporting as companies within agriculture will make environmental changes such as reduced energy uses, which will decrease the cost pressures they face. Also, companies which show to be aligning with the EU Taxonomy particularly well will be more likely to receive EU funding and investment from external sources. </a:t>
            </a:r>
          </a:p>
        </p:txBody>
      </p:sp>
      <p:sp>
        <p:nvSpPr>
          <p:cNvPr id="13" name="TextBox 12">
            <a:extLst>
              <a:ext uri="{FF2B5EF4-FFF2-40B4-BE49-F238E27FC236}">
                <a16:creationId xmlns:a16="http://schemas.microsoft.com/office/drawing/2014/main" id="{9B1B6D03-A65E-2A1B-D52B-5C0BE900BF03}"/>
              </a:ext>
            </a:extLst>
          </p:cNvPr>
          <p:cNvSpPr txBox="1"/>
          <p:nvPr/>
        </p:nvSpPr>
        <p:spPr>
          <a:xfrm>
            <a:off x="677334" y="6505665"/>
            <a:ext cx="11203885" cy="246221"/>
          </a:xfrm>
          <a:prstGeom prst="rect">
            <a:avLst/>
          </a:prstGeom>
          <a:noFill/>
        </p:spPr>
        <p:txBody>
          <a:bodyPr wrap="square">
            <a:spAutoFit/>
          </a:bodyPr>
          <a:lstStyle/>
          <a:p>
            <a:r>
              <a:rPr lang="en-GB" sz="1000" dirty="0"/>
              <a:t>Source: https://ec.europa.eu/eurostat/documents/15216629/15559935/KS-FK-22-001-EN-N.pdf/1cb9d295-6868-70e3-0319-4725040cfdb8?version=3.0&amp;t=1670599965263</a:t>
            </a:r>
          </a:p>
        </p:txBody>
      </p:sp>
    </p:spTree>
    <p:extLst>
      <p:ext uri="{BB962C8B-B14F-4D97-AF65-F5344CB8AC3E}">
        <p14:creationId xmlns:p14="http://schemas.microsoft.com/office/powerpoint/2010/main" val="1606891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D88EB-0E6E-A5D7-2C79-E069ABBD2589}"/>
              </a:ext>
            </a:extLst>
          </p:cNvPr>
          <p:cNvSpPr>
            <a:spLocks noGrp="1"/>
          </p:cNvSpPr>
          <p:nvPr>
            <p:ph type="ctrTitle"/>
          </p:nvPr>
        </p:nvSpPr>
        <p:spPr>
          <a:xfrm>
            <a:off x="0" y="1738608"/>
            <a:ext cx="10909640" cy="1065836"/>
          </a:xfrm>
        </p:spPr>
        <p:txBody>
          <a:bodyPr anchor="ctr">
            <a:normAutofit fontScale="90000"/>
          </a:bodyPr>
          <a:lstStyle/>
          <a:p>
            <a:pPr algn="ctr"/>
            <a:br>
              <a:rPr lang="en-GB" sz="6600" dirty="0">
                <a:solidFill>
                  <a:srgbClr val="0070C0"/>
                </a:solidFill>
              </a:rPr>
            </a:br>
            <a:r>
              <a:rPr lang="en-GB" sz="6600" dirty="0">
                <a:solidFill>
                  <a:srgbClr val="0070C0"/>
                </a:solidFill>
              </a:rPr>
              <a:t>WORKSHOP DAY 2</a:t>
            </a:r>
            <a:br>
              <a:rPr lang="en-GB" sz="6600" dirty="0">
                <a:solidFill>
                  <a:srgbClr val="0070C0"/>
                </a:solidFill>
              </a:rPr>
            </a:br>
            <a:br>
              <a:rPr lang="en-GB" sz="6600" dirty="0">
                <a:solidFill>
                  <a:srgbClr val="0070C0"/>
                </a:solidFill>
              </a:rPr>
            </a:br>
            <a:r>
              <a:rPr lang="en-GB" sz="6600" dirty="0">
                <a:solidFill>
                  <a:srgbClr val="0070C0"/>
                </a:solidFill>
              </a:rPr>
              <a:t>THANK YOU  </a:t>
            </a:r>
            <a:br>
              <a:rPr lang="en-GB" sz="6600" dirty="0"/>
            </a:br>
            <a:br>
              <a:rPr lang="en-GB" sz="6600" dirty="0"/>
            </a:br>
            <a:br>
              <a:rPr lang="en-GB" sz="3300" dirty="0"/>
            </a:br>
            <a:r>
              <a:rPr lang="en-GB" sz="3300" dirty="0"/>
              <a:t>28 March 2023 Warsaw, Poland </a:t>
            </a:r>
          </a:p>
        </p:txBody>
      </p:sp>
      <p:pic>
        <p:nvPicPr>
          <p:cNvPr id="5" name="Picture 4" descr="Logo&#10;&#10;Description automatically generated">
            <a:extLst>
              <a:ext uri="{FF2B5EF4-FFF2-40B4-BE49-F238E27FC236}">
                <a16:creationId xmlns:a16="http://schemas.microsoft.com/office/drawing/2014/main" id="{C2DCA55F-FAC2-433C-AD24-52C94FF13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0146" y="5521883"/>
            <a:ext cx="2657475" cy="1242369"/>
          </a:xfrm>
          <a:prstGeom prst="rect">
            <a:avLst/>
          </a:prstGeom>
        </p:spPr>
      </p:pic>
      <p:pic>
        <p:nvPicPr>
          <p:cNvPr id="6" name="Picture 5" descr="Inforegio - Download centre for visual elements">
            <a:extLst>
              <a:ext uri="{FF2B5EF4-FFF2-40B4-BE49-F238E27FC236}">
                <a16:creationId xmlns:a16="http://schemas.microsoft.com/office/drawing/2014/main" id="{62BD82D3-3AD8-73A7-44EE-FBCDB2F50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244380" y="5888964"/>
            <a:ext cx="2845880" cy="597635"/>
          </a:xfrm>
          <a:prstGeom prst="rect">
            <a:avLst/>
          </a:prstGeom>
          <a:noFill/>
        </p:spPr>
      </p:pic>
      <p:pic>
        <p:nvPicPr>
          <p:cNvPr id="7" name="Obraz 6" descr="Obraz zawierający tekst&#10;&#10;Opis wygenerowany automatycznie">
            <a:extLst>
              <a:ext uri="{FF2B5EF4-FFF2-40B4-BE49-F238E27FC236}">
                <a16:creationId xmlns:a16="http://schemas.microsoft.com/office/drawing/2014/main" id="{57CB1885-5F15-F4B6-3FE2-2DED438DC1C6}"/>
              </a:ext>
            </a:extLst>
          </p:cNvPr>
          <p:cNvPicPr>
            <a:picLocks noChangeAspect="1"/>
          </p:cNvPicPr>
          <p:nvPr/>
        </p:nvPicPr>
        <p:blipFill>
          <a:blip r:embed="rId4"/>
          <a:stretch>
            <a:fillRect/>
          </a:stretch>
        </p:blipFill>
        <p:spPr>
          <a:xfrm>
            <a:off x="555911" y="5119392"/>
            <a:ext cx="2435966" cy="1539143"/>
          </a:xfrm>
          <a:prstGeom prst="rect">
            <a:avLst/>
          </a:prstGeom>
        </p:spPr>
      </p:pic>
    </p:spTree>
    <p:extLst>
      <p:ext uri="{BB962C8B-B14F-4D97-AF65-F5344CB8AC3E}">
        <p14:creationId xmlns:p14="http://schemas.microsoft.com/office/powerpoint/2010/main" val="347222348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5A0B516D7E144DB1393D31DF43663D" ma:contentTypeVersion="6" ma:contentTypeDescription="Create a new document." ma:contentTypeScope="" ma:versionID="9fde43cb63cd91d9b93367f72c60a1ec">
  <xsd:schema xmlns:xsd="http://www.w3.org/2001/XMLSchema" xmlns:xs="http://www.w3.org/2001/XMLSchema" xmlns:p="http://schemas.microsoft.com/office/2006/metadata/properties" xmlns:ns3="92440a7e-4b9b-43e6-9fac-3fd3aec52e7f" xmlns:ns4="fc0cd2d1-9c45-40e7-a123-6f921fba15bf" targetNamespace="http://schemas.microsoft.com/office/2006/metadata/properties" ma:root="true" ma:fieldsID="32986c1be0a278c2291912ca4d5e1055" ns3:_="" ns4:_="">
    <xsd:import namespace="92440a7e-4b9b-43e6-9fac-3fd3aec52e7f"/>
    <xsd:import namespace="fc0cd2d1-9c45-40e7-a123-6f921fba15b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440a7e-4b9b-43e6-9fac-3fd3aec52e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0cd2d1-9c45-40e7-a123-6f921fba15b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92440a7e-4b9b-43e6-9fac-3fd3aec52e7f" xsi:nil="true"/>
  </documentManagement>
</p:properties>
</file>

<file path=customXml/itemProps1.xml><?xml version="1.0" encoding="utf-8"?>
<ds:datastoreItem xmlns:ds="http://schemas.openxmlformats.org/officeDocument/2006/customXml" ds:itemID="{15F7BCA1-43C7-4A1B-B760-BC8AD55918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440a7e-4b9b-43e6-9fac-3fd3aec52e7f"/>
    <ds:schemaRef ds:uri="fc0cd2d1-9c45-40e7-a123-6f921fba15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11EA7DE-A4E0-4F3D-A510-4A636A456B09}">
  <ds:schemaRefs>
    <ds:schemaRef ds:uri="http://schemas.microsoft.com/sharepoint/v3/contenttype/forms"/>
  </ds:schemaRefs>
</ds:datastoreItem>
</file>

<file path=customXml/itemProps3.xml><?xml version="1.0" encoding="utf-8"?>
<ds:datastoreItem xmlns:ds="http://schemas.openxmlformats.org/officeDocument/2006/customXml" ds:itemID="{B2F0DA1E-C874-4ACB-BAB5-223E5ACF1541}">
  <ds:schemaRefs>
    <ds:schemaRef ds:uri="http://schemas.microsoft.com/office/infopath/2007/PartnerControls"/>
    <ds:schemaRef ds:uri="http://schemas.openxmlformats.org/package/2006/metadata/core-properties"/>
    <ds:schemaRef ds:uri="http://www.w3.org/XML/1998/namespace"/>
    <ds:schemaRef ds:uri="http://purl.org/dc/terms/"/>
    <ds:schemaRef ds:uri="http://purl.org/dc/elements/1.1/"/>
    <ds:schemaRef ds:uri="http://schemas.microsoft.com/office/2006/documentManagement/types"/>
    <ds:schemaRef ds:uri="http://purl.org/dc/dcmitype/"/>
    <ds:schemaRef ds:uri="fc0cd2d1-9c45-40e7-a123-6f921fba15bf"/>
    <ds:schemaRef ds:uri="92440a7e-4b9b-43e6-9fac-3fd3aec52e7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{53B6846C-A645-1B42-96AA-FA1441DD9B1C}tf10001060</Template>
  <TotalTime>365</TotalTime>
  <Words>4206</Words>
  <Application>Microsoft Macintosh PowerPoint</Application>
  <PresentationFormat>Panoramiczny</PresentationFormat>
  <Paragraphs>181</Paragraphs>
  <Slides>32</Slides>
  <Notes>0</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32</vt:i4>
      </vt:variant>
    </vt:vector>
  </HeadingPairs>
  <TitlesOfParts>
    <vt:vector size="40" baseType="lpstr">
      <vt:lpstr>Arial</vt:lpstr>
      <vt:lpstr>Arial</vt:lpstr>
      <vt:lpstr>Calibri</vt:lpstr>
      <vt:lpstr>GeographEditWeb</vt:lpstr>
      <vt:lpstr>Symbol</vt:lpstr>
      <vt:lpstr>Trebuchet MS</vt:lpstr>
      <vt:lpstr>Wingdings 3</vt:lpstr>
      <vt:lpstr>Facet</vt:lpstr>
      <vt:lpstr> WORKSHOP DAY 2   ESG in Agriculture  28 March 2023 Warsaw, Poland </vt:lpstr>
      <vt:lpstr>What is Agriculture?</vt:lpstr>
      <vt:lpstr>ESG in Agriculture: Brief Introduction</vt:lpstr>
      <vt:lpstr>Agriculture key terms defined</vt:lpstr>
      <vt:lpstr>Agriculture in regard to the EU Taxonomy </vt:lpstr>
      <vt:lpstr>Agriculture in regard to the EU Taxonomy Continued - Compass</vt:lpstr>
      <vt:lpstr>Deforestation – new regulation on deforestation-free supply chains under the European Green Deal</vt:lpstr>
      <vt:lpstr>Deforestation – new regulation on deforestation-free supply chains under the European Green Deal Continued</vt:lpstr>
      <vt:lpstr>Use of chemicals in agriculture</vt:lpstr>
      <vt:lpstr>Innovative Practices - Hydroponics </vt:lpstr>
      <vt:lpstr>Organic Farming – sustainable farming solution</vt:lpstr>
      <vt:lpstr>Water Efficiency </vt:lpstr>
      <vt:lpstr>Adoption of a Circular Economy</vt:lpstr>
      <vt:lpstr>Adoption of a Circular Economy Continued</vt:lpstr>
      <vt:lpstr>Adoption of a Circular Economy Continued</vt:lpstr>
      <vt:lpstr>Adoption of a Circular Economy Continued</vt:lpstr>
      <vt:lpstr>Adoption of a Circular Economy Continued</vt:lpstr>
      <vt:lpstr>Agriculture as a means of increasing and redistributing food production as a means of reducing poverty</vt:lpstr>
      <vt:lpstr>Health and Safety concerns in Agriculture</vt:lpstr>
      <vt:lpstr>Health and Safety concerns in Agriculture Continued</vt:lpstr>
      <vt:lpstr>Community Agricultural Practices </vt:lpstr>
      <vt:lpstr>Community Agricultural Practices  Continued</vt:lpstr>
      <vt:lpstr>Agriculture in the workplace</vt:lpstr>
      <vt:lpstr>Agriculture in the workplace Continued</vt:lpstr>
      <vt:lpstr>Education</vt:lpstr>
      <vt:lpstr>Food poverty in the EU</vt:lpstr>
      <vt:lpstr>Human Rights and Labour Standards</vt:lpstr>
      <vt:lpstr>Average hours worked in  the Agricultural sector</vt:lpstr>
      <vt:lpstr>Food and Beverage processing in the EU - statistics on share of people employed</vt:lpstr>
      <vt:lpstr>Food and Beverage processing in the EU - statistics on size of enterprise involved</vt:lpstr>
      <vt:lpstr>ESG in Agriculture – not all changes require large amounts of economic input</vt:lpstr>
      <vt:lpstr> WORKSHOP DAY 2  THANK YOU     28 March 2023 Warsaw, Poland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Marcinkowska, Dominika (Student)</dc:creator>
  <cp:lastModifiedBy>Aleksandra Marcinkowska</cp:lastModifiedBy>
  <cp:revision>6</cp:revision>
  <dcterms:created xsi:type="dcterms:W3CDTF">2023-01-24T10:57:33Z</dcterms:created>
  <dcterms:modified xsi:type="dcterms:W3CDTF">2023-04-25T10:21:25Z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0x010100835A0B516D7E144DB1393D31DF43663D</vt:lpwstr>
  </property>
</Properties>
</file>