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18" r:id="rId1"/>
  </p:sldMasterIdLst>
  <p:sldIdLst>
    <p:sldId id="256" r:id="rId2"/>
    <p:sldId id="288" r:id="rId3"/>
    <p:sldId id="258" r:id="rId4"/>
    <p:sldId id="291" r:id="rId5"/>
    <p:sldId id="317" r:id="rId6"/>
    <p:sldId id="315" r:id="rId7"/>
    <p:sldId id="312" r:id="rId8"/>
    <p:sldId id="316" r:id="rId9"/>
    <p:sldId id="287" r:id="rId10"/>
    <p:sldId id="289" r:id="rId11"/>
    <p:sldId id="297" r:id="rId12"/>
    <p:sldId id="313" r:id="rId13"/>
    <p:sldId id="314" r:id="rId14"/>
    <p:sldId id="300" r:id="rId15"/>
    <p:sldId id="261" r:id="rId16"/>
    <p:sldId id="309" r:id="rId17"/>
    <p:sldId id="307" r:id="rId18"/>
    <p:sldId id="263" r:id="rId19"/>
    <p:sldId id="294" r:id="rId20"/>
    <p:sldId id="292" r:id="rId21"/>
    <p:sldId id="298" r:id="rId22"/>
    <p:sldId id="296" r:id="rId23"/>
    <p:sldId id="306" r:id="rId24"/>
    <p:sldId id="301" r:id="rId25"/>
    <p:sldId id="264" r:id="rId26"/>
    <p:sldId id="265" r:id="rId27"/>
    <p:sldId id="310" r:id="rId28"/>
    <p:sldId id="318" r:id="rId2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1"/>
    <p:restoredTop sz="95982"/>
  </p:normalViewPr>
  <p:slideViewPr>
    <p:cSldViewPr snapToGrid="0">
      <p:cViewPr varScale="1">
        <p:scale>
          <a:sx n="117" d="100"/>
          <a:sy n="117" d="100"/>
        </p:scale>
        <p:origin x="360" y="1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17BE2B5-95BA-4B25-89D7-4C4AED953148}" type="doc">
      <dgm:prSet loTypeId="urn:microsoft.com/office/officeart/2005/8/layout/default" loCatId="list" qsTypeId="urn:microsoft.com/office/officeart/2005/8/quickstyle/simple1" qsCatId="simple" csTypeId="urn:microsoft.com/office/officeart/2005/8/colors/colorful1" csCatId="colorful" phldr="1"/>
      <dgm:spPr/>
      <dgm:t>
        <a:bodyPr/>
        <a:lstStyle/>
        <a:p>
          <a:endParaRPr lang="en-US"/>
        </a:p>
      </dgm:t>
    </dgm:pt>
    <dgm:pt modelId="{928C68CC-1A67-4B85-B6E5-6C245C726ED2}">
      <dgm:prSet custT="1"/>
      <dgm:spPr/>
      <dgm:t>
        <a:bodyPr/>
        <a:lstStyle/>
        <a:p>
          <a:pPr algn="ctr"/>
          <a:r>
            <a:rPr lang="en-GB" sz="1200" u="sng" dirty="0"/>
            <a:t>Boosts Creativity &amp; Innovation</a:t>
          </a:r>
          <a:r>
            <a:rPr lang="en-GB" sz="1200" dirty="0"/>
            <a:t>: </a:t>
          </a:r>
        </a:p>
        <a:p>
          <a:pPr algn="ctr"/>
          <a:r>
            <a:rPr lang="en-GB" sz="1200" dirty="0"/>
            <a:t>Diversity allows different ideas, perspectives, and opinions to emerge out of the workforce.</a:t>
          </a:r>
        </a:p>
        <a:p>
          <a:pPr algn="ctr"/>
          <a:r>
            <a:rPr lang="en-GB" sz="1200" dirty="0"/>
            <a:t>It helps to look at the situation from all possible angles that helps to bring out something unique.</a:t>
          </a:r>
          <a:endParaRPr lang="en-US" sz="1200" dirty="0"/>
        </a:p>
      </dgm:t>
    </dgm:pt>
    <dgm:pt modelId="{DA233ED9-4065-470E-8F1D-BE9BAB45111D}" type="parTrans" cxnId="{2A0D224D-D721-4AF7-8A4A-77779F172D95}">
      <dgm:prSet/>
      <dgm:spPr/>
      <dgm:t>
        <a:bodyPr/>
        <a:lstStyle/>
        <a:p>
          <a:endParaRPr lang="en-US" sz="1800"/>
        </a:p>
      </dgm:t>
    </dgm:pt>
    <dgm:pt modelId="{AA403046-13EB-4EBB-925B-69E77EF64C86}" type="sibTrans" cxnId="{2A0D224D-D721-4AF7-8A4A-77779F172D95}">
      <dgm:prSet/>
      <dgm:spPr/>
      <dgm:t>
        <a:bodyPr/>
        <a:lstStyle/>
        <a:p>
          <a:endParaRPr lang="en-US" sz="1800"/>
        </a:p>
      </dgm:t>
    </dgm:pt>
    <dgm:pt modelId="{A6CEE3DB-ADB3-4463-8DF4-9261919EBC8D}">
      <dgm:prSet custT="1"/>
      <dgm:spPr/>
      <dgm:t>
        <a:bodyPr/>
        <a:lstStyle/>
        <a:p>
          <a:r>
            <a:rPr lang="en-GB" sz="1200" u="sng" dirty="0"/>
            <a:t>Improves Problem-Solving &amp; Decision-Making Skills</a:t>
          </a:r>
        </a:p>
        <a:p>
          <a:r>
            <a:rPr lang="en-GB" sz="1200" dirty="0"/>
            <a:t>People from diverse cultures can introduce positive new beliefs and practices that allow the employees to look at the situation with a growth mindset.</a:t>
          </a:r>
        </a:p>
        <a:p>
          <a:r>
            <a:rPr lang="en-GB" sz="1200" dirty="0"/>
            <a:t>The broader viewpoints and perspectives help resolve complex issues with ease while simultaneously forming business strategies.</a:t>
          </a:r>
        </a:p>
        <a:p>
          <a:r>
            <a:rPr lang="en-GB" sz="1200" dirty="0"/>
            <a:t>Cultural diversity can boost cognitive flexibility as employees get familiar with different cultures and their importance for business..</a:t>
          </a:r>
          <a:endParaRPr lang="en-US" sz="1200" dirty="0"/>
        </a:p>
      </dgm:t>
    </dgm:pt>
    <dgm:pt modelId="{1974C38A-97EC-41B1-9190-1CC80E5DDED3}" type="parTrans" cxnId="{4655A62D-68E5-4815-AE95-4D10810A0D2E}">
      <dgm:prSet/>
      <dgm:spPr/>
      <dgm:t>
        <a:bodyPr/>
        <a:lstStyle/>
        <a:p>
          <a:endParaRPr lang="en-US" sz="1800"/>
        </a:p>
      </dgm:t>
    </dgm:pt>
    <dgm:pt modelId="{EC20EF87-26A8-42C9-B0F1-99340114D06D}" type="sibTrans" cxnId="{4655A62D-68E5-4815-AE95-4D10810A0D2E}">
      <dgm:prSet/>
      <dgm:spPr/>
      <dgm:t>
        <a:bodyPr/>
        <a:lstStyle/>
        <a:p>
          <a:endParaRPr lang="en-US" sz="1800"/>
        </a:p>
      </dgm:t>
    </dgm:pt>
    <dgm:pt modelId="{E5E775CD-8BC1-4A5B-9218-24B170957460}">
      <dgm:prSet custT="1"/>
      <dgm:spPr/>
      <dgm:t>
        <a:bodyPr/>
        <a:lstStyle/>
        <a:p>
          <a:r>
            <a:rPr lang="en-GB" sz="1200" u="sng" dirty="0"/>
            <a:t>Cater to Best Talent Pool</a:t>
          </a:r>
        </a:p>
        <a:p>
          <a:r>
            <a:rPr lang="en-GB" sz="1200" dirty="0"/>
            <a:t>Research shows that around two-thirds of employees seek diversity and inclusion as key factors for choosing a company.</a:t>
          </a:r>
        </a:p>
        <a:p>
          <a:r>
            <a:rPr lang="en-GB" sz="1200" dirty="0"/>
            <a:t>Cultural diversity allows people from all cultures and backgrounds to feel inclusive and heard. Therefore, cultural diversity would magnetize highly talented people to join the organization.</a:t>
          </a:r>
        </a:p>
        <a:p>
          <a:endParaRPr lang="en-US" sz="1200" dirty="0"/>
        </a:p>
      </dgm:t>
    </dgm:pt>
    <dgm:pt modelId="{41734685-784B-45AE-BE2C-FC17C4EDA863}" type="parTrans" cxnId="{7A67BF7A-B114-48A7-89EC-7239F8A0D5EB}">
      <dgm:prSet/>
      <dgm:spPr/>
      <dgm:t>
        <a:bodyPr/>
        <a:lstStyle/>
        <a:p>
          <a:endParaRPr lang="en-US" sz="1800"/>
        </a:p>
      </dgm:t>
    </dgm:pt>
    <dgm:pt modelId="{3BAB4DFF-EE84-454B-ADFD-CFA5286532DE}" type="sibTrans" cxnId="{7A67BF7A-B114-48A7-89EC-7239F8A0D5EB}">
      <dgm:prSet/>
      <dgm:spPr/>
      <dgm:t>
        <a:bodyPr/>
        <a:lstStyle/>
        <a:p>
          <a:endParaRPr lang="en-US" sz="1800"/>
        </a:p>
      </dgm:t>
    </dgm:pt>
    <dgm:pt modelId="{75C00C30-615A-4B80-AA75-1DD378A799BC}">
      <dgm:prSet custT="1"/>
      <dgm:spPr/>
      <dgm:t>
        <a:bodyPr/>
        <a:lstStyle/>
        <a:p>
          <a:r>
            <a:rPr lang="en-GB" sz="1200" u="sng" dirty="0"/>
            <a:t>High Happiness Index &amp; Job Satisfaction</a:t>
          </a:r>
        </a:p>
        <a:p>
          <a:r>
            <a:rPr lang="en-GB" sz="1200" u="none" dirty="0"/>
            <a:t>An inclusive environment allows employees to feel respected, heard, and appreciated for their contributions.</a:t>
          </a:r>
        </a:p>
        <a:p>
          <a:r>
            <a:rPr lang="en-GB" sz="1200" u="none" dirty="0"/>
            <a:t>It motivates them to work hard and with full excitement as they feel safe within the organization.</a:t>
          </a:r>
          <a:endParaRPr lang="en-US" sz="1200" u="none" dirty="0"/>
        </a:p>
      </dgm:t>
    </dgm:pt>
    <dgm:pt modelId="{BF1B1376-573A-4BA7-AB9E-06AD36622431}" type="parTrans" cxnId="{6266DB31-E214-4A3E-BC94-2108C1B49E48}">
      <dgm:prSet/>
      <dgm:spPr/>
      <dgm:t>
        <a:bodyPr/>
        <a:lstStyle/>
        <a:p>
          <a:endParaRPr lang="en-US" sz="1800"/>
        </a:p>
      </dgm:t>
    </dgm:pt>
    <dgm:pt modelId="{4196F04F-26A7-40B5-83AC-24CF9C253B45}" type="sibTrans" cxnId="{6266DB31-E214-4A3E-BC94-2108C1B49E48}">
      <dgm:prSet/>
      <dgm:spPr/>
      <dgm:t>
        <a:bodyPr/>
        <a:lstStyle/>
        <a:p>
          <a:endParaRPr lang="en-US" sz="1800"/>
        </a:p>
      </dgm:t>
    </dgm:pt>
    <dgm:pt modelId="{55124A10-7AC2-4EF7-834B-0EE952E9EC97}">
      <dgm:prSet custT="1"/>
      <dgm:spPr/>
      <dgm:t>
        <a:bodyPr/>
        <a:lstStyle/>
        <a:p>
          <a:r>
            <a:rPr lang="en-GB" sz="1200" u="sng" dirty="0"/>
            <a:t>Ease of Going Global &amp; improving Brand Reputation</a:t>
          </a:r>
        </a:p>
        <a:p>
          <a:r>
            <a:rPr lang="en-GB" sz="1200" u="none" dirty="0"/>
            <a:t>Culturally diverse employees allow the organization to penetrate foreign markets through their shared cultures and experiences. </a:t>
          </a:r>
        </a:p>
        <a:p>
          <a:r>
            <a:rPr lang="en-GB" sz="1200" u="none" dirty="0"/>
            <a:t>It gives a competitive advantage with more customer appeal, investors' trust, and the ability to negotiate with foreign firms.</a:t>
          </a:r>
        </a:p>
        <a:p>
          <a:r>
            <a:rPr lang="en-GB" sz="1200" u="none" dirty="0"/>
            <a:t>Cultural diversity sets the organization apart in the industry with unique styles of conduct and a sense of inclusivity.</a:t>
          </a:r>
          <a:endParaRPr lang="en-US" sz="1200" u="none" dirty="0"/>
        </a:p>
      </dgm:t>
    </dgm:pt>
    <dgm:pt modelId="{4CC62250-75CF-4F51-9A90-0E8D4891103D}" type="parTrans" cxnId="{76756E4E-EF71-47AE-AEE4-3DE266E58FC1}">
      <dgm:prSet/>
      <dgm:spPr/>
      <dgm:t>
        <a:bodyPr/>
        <a:lstStyle/>
        <a:p>
          <a:endParaRPr lang="en-US" sz="1800"/>
        </a:p>
      </dgm:t>
    </dgm:pt>
    <dgm:pt modelId="{2F604B43-AF52-436A-8955-989AC0063D30}" type="sibTrans" cxnId="{76756E4E-EF71-47AE-AEE4-3DE266E58FC1}">
      <dgm:prSet/>
      <dgm:spPr/>
      <dgm:t>
        <a:bodyPr/>
        <a:lstStyle/>
        <a:p>
          <a:endParaRPr lang="en-US" sz="1800"/>
        </a:p>
      </dgm:t>
    </dgm:pt>
    <dgm:pt modelId="{6FD7057D-B00B-4D56-92C6-303A340920C5}">
      <dgm:prSet custT="1"/>
      <dgm:spPr/>
      <dgm:t>
        <a:bodyPr/>
        <a:lstStyle/>
        <a:p>
          <a:r>
            <a:rPr lang="en-GB" sz="1200" u="sng" dirty="0"/>
            <a:t>Higher Employee Engagement</a:t>
          </a:r>
        </a:p>
        <a:p>
          <a:r>
            <a:rPr lang="en-GB" sz="1200" dirty="0"/>
            <a:t>A culturally diverse place is a hub for improving interpersonal skills and knowing more about other cultures.</a:t>
          </a:r>
        </a:p>
        <a:p>
          <a:r>
            <a:rPr lang="en-GB" sz="1200" dirty="0"/>
            <a:t>It bridges the cultural gap and helps to foster personal connections among employees that help them connect better among themselves.</a:t>
          </a:r>
        </a:p>
        <a:p>
          <a:r>
            <a:rPr lang="en-GB" sz="1200" dirty="0"/>
            <a:t> Higher interpersonal connections boost teamwork and cooperation with one another.</a:t>
          </a:r>
          <a:endParaRPr lang="en-US" sz="1200" dirty="0"/>
        </a:p>
      </dgm:t>
    </dgm:pt>
    <dgm:pt modelId="{0C2063CF-6E9F-423C-B2F1-C0BBBC0FB416}" type="parTrans" cxnId="{2095F3FD-3055-45CD-9258-6625A7CA4395}">
      <dgm:prSet/>
      <dgm:spPr/>
      <dgm:t>
        <a:bodyPr/>
        <a:lstStyle/>
        <a:p>
          <a:endParaRPr lang="en-US" sz="1800"/>
        </a:p>
      </dgm:t>
    </dgm:pt>
    <dgm:pt modelId="{106E45BC-2BB2-484B-BA6C-F31559CF35BE}" type="sibTrans" cxnId="{2095F3FD-3055-45CD-9258-6625A7CA4395}">
      <dgm:prSet/>
      <dgm:spPr/>
      <dgm:t>
        <a:bodyPr/>
        <a:lstStyle/>
        <a:p>
          <a:endParaRPr lang="en-US" sz="1800"/>
        </a:p>
      </dgm:t>
    </dgm:pt>
    <dgm:pt modelId="{601D0A1C-209B-469D-ABAB-9A32150BE3AA}" type="pres">
      <dgm:prSet presAssocID="{717BE2B5-95BA-4B25-89D7-4C4AED953148}" presName="diagram" presStyleCnt="0">
        <dgm:presLayoutVars>
          <dgm:dir/>
          <dgm:resizeHandles val="exact"/>
        </dgm:presLayoutVars>
      </dgm:prSet>
      <dgm:spPr/>
    </dgm:pt>
    <dgm:pt modelId="{80B015B4-514F-4E94-B95D-759B23B8694B}" type="pres">
      <dgm:prSet presAssocID="{928C68CC-1A67-4B85-B6E5-6C245C726ED2}" presName="node" presStyleLbl="node1" presStyleIdx="0" presStyleCnt="6" custScaleX="903555" custScaleY="897888">
        <dgm:presLayoutVars>
          <dgm:bulletEnabled val="1"/>
        </dgm:presLayoutVars>
      </dgm:prSet>
      <dgm:spPr/>
    </dgm:pt>
    <dgm:pt modelId="{3840A9BC-2856-46D3-BD0C-EC83F4B9690E}" type="pres">
      <dgm:prSet presAssocID="{AA403046-13EB-4EBB-925B-69E77EF64C86}" presName="sibTrans" presStyleCnt="0"/>
      <dgm:spPr/>
    </dgm:pt>
    <dgm:pt modelId="{E2F432AA-A681-4E8C-BCD9-FF5BFA5329FD}" type="pres">
      <dgm:prSet presAssocID="{A6CEE3DB-ADB3-4463-8DF4-9261919EBC8D}" presName="node" presStyleLbl="node1" presStyleIdx="1" presStyleCnt="6" custScaleX="903555" custScaleY="897888">
        <dgm:presLayoutVars>
          <dgm:bulletEnabled val="1"/>
        </dgm:presLayoutVars>
      </dgm:prSet>
      <dgm:spPr/>
    </dgm:pt>
    <dgm:pt modelId="{04A7C660-A150-4E26-B866-DB14645180F0}" type="pres">
      <dgm:prSet presAssocID="{EC20EF87-26A8-42C9-B0F1-99340114D06D}" presName="sibTrans" presStyleCnt="0"/>
      <dgm:spPr/>
    </dgm:pt>
    <dgm:pt modelId="{E48F633A-1A96-41F0-A4B4-FDED1C716034}" type="pres">
      <dgm:prSet presAssocID="{E5E775CD-8BC1-4A5B-9218-24B170957460}" presName="node" presStyleLbl="node1" presStyleIdx="2" presStyleCnt="6" custScaleX="903555" custScaleY="897888">
        <dgm:presLayoutVars>
          <dgm:bulletEnabled val="1"/>
        </dgm:presLayoutVars>
      </dgm:prSet>
      <dgm:spPr/>
    </dgm:pt>
    <dgm:pt modelId="{B4337F66-B732-4434-B866-CC6D5ACFC810}" type="pres">
      <dgm:prSet presAssocID="{3BAB4DFF-EE84-454B-ADFD-CFA5286532DE}" presName="sibTrans" presStyleCnt="0"/>
      <dgm:spPr/>
    </dgm:pt>
    <dgm:pt modelId="{C74B0063-4E85-460B-8223-8163EF6095C0}" type="pres">
      <dgm:prSet presAssocID="{75C00C30-615A-4B80-AA75-1DD378A799BC}" presName="node" presStyleLbl="node1" presStyleIdx="3" presStyleCnt="6" custScaleX="903555" custScaleY="897888">
        <dgm:presLayoutVars>
          <dgm:bulletEnabled val="1"/>
        </dgm:presLayoutVars>
      </dgm:prSet>
      <dgm:spPr/>
    </dgm:pt>
    <dgm:pt modelId="{960EC4B9-31DB-4D0A-BEA8-AE3B30335318}" type="pres">
      <dgm:prSet presAssocID="{4196F04F-26A7-40B5-83AC-24CF9C253B45}" presName="sibTrans" presStyleCnt="0"/>
      <dgm:spPr/>
    </dgm:pt>
    <dgm:pt modelId="{1310EB99-1C7B-42E0-B138-435F85A8B685}" type="pres">
      <dgm:prSet presAssocID="{55124A10-7AC2-4EF7-834B-0EE952E9EC97}" presName="node" presStyleLbl="node1" presStyleIdx="4" presStyleCnt="6" custScaleX="903555" custScaleY="897888">
        <dgm:presLayoutVars>
          <dgm:bulletEnabled val="1"/>
        </dgm:presLayoutVars>
      </dgm:prSet>
      <dgm:spPr/>
    </dgm:pt>
    <dgm:pt modelId="{FCFFBF4B-7C01-4A26-8FBB-1E451F7C4A3D}" type="pres">
      <dgm:prSet presAssocID="{2F604B43-AF52-436A-8955-989AC0063D30}" presName="sibTrans" presStyleCnt="0"/>
      <dgm:spPr/>
    </dgm:pt>
    <dgm:pt modelId="{FCF3B33D-9368-4E2A-B56B-0EA88E284913}" type="pres">
      <dgm:prSet presAssocID="{6FD7057D-B00B-4D56-92C6-303A340920C5}" presName="node" presStyleLbl="node1" presStyleIdx="5" presStyleCnt="6" custScaleX="903555" custScaleY="897888">
        <dgm:presLayoutVars>
          <dgm:bulletEnabled val="1"/>
        </dgm:presLayoutVars>
      </dgm:prSet>
      <dgm:spPr/>
    </dgm:pt>
  </dgm:ptLst>
  <dgm:cxnLst>
    <dgm:cxn modelId="{04658A09-DB14-45B5-A538-AAF7C4A145B4}" type="presOf" srcId="{928C68CC-1A67-4B85-B6E5-6C245C726ED2}" destId="{80B015B4-514F-4E94-B95D-759B23B8694B}" srcOrd="0" destOrd="0" presId="urn:microsoft.com/office/officeart/2005/8/layout/default"/>
    <dgm:cxn modelId="{8B833E1F-7206-4DF4-9D9C-CD3F2BD84169}" type="presOf" srcId="{6FD7057D-B00B-4D56-92C6-303A340920C5}" destId="{FCF3B33D-9368-4E2A-B56B-0EA88E284913}" srcOrd="0" destOrd="0" presId="urn:microsoft.com/office/officeart/2005/8/layout/default"/>
    <dgm:cxn modelId="{4655A62D-68E5-4815-AE95-4D10810A0D2E}" srcId="{717BE2B5-95BA-4B25-89D7-4C4AED953148}" destId="{A6CEE3DB-ADB3-4463-8DF4-9261919EBC8D}" srcOrd="1" destOrd="0" parTransId="{1974C38A-97EC-41B1-9190-1CC80E5DDED3}" sibTransId="{EC20EF87-26A8-42C9-B0F1-99340114D06D}"/>
    <dgm:cxn modelId="{C6BC912E-75B0-487C-BBF6-4E356D7B053B}" type="presOf" srcId="{75C00C30-615A-4B80-AA75-1DD378A799BC}" destId="{C74B0063-4E85-460B-8223-8163EF6095C0}" srcOrd="0" destOrd="0" presId="urn:microsoft.com/office/officeart/2005/8/layout/default"/>
    <dgm:cxn modelId="{6266DB31-E214-4A3E-BC94-2108C1B49E48}" srcId="{717BE2B5-95BA-4B25-89D7-4C4AED953148}" destId="{75C00C30-615A-4B80-AA75-1DD378A799BC}" srcOrd="3" destOrd="0" parTransId="{BF1B1376-573A-4BA7-AB9E-06AD36622431}" sibTransId="{4196F04F-26A7-40B5-83AC-24CF9C253B45}"/>
    <dgm:cxn modelId="{B0715B3C-DE6D-4F75-B72E-7BD1F145567B}" type="presOf" srcId="{A6CEE3DB-ADB3-4463-8DF4-9261919EBC8D}" destId="{E2F432AA-A681-4E8C-BCD9-FF5BFA5329FD}" srcOrd="0" destOrd="0" presId="urn:microsoft.com/office/officeart/2005/8/layout/default"/>
    <dgm:cxn modelId="{2A0D224D-D721-4AF7-8A4A-77779F172D95}" srcId="{717BE2B5-95BA-4B25-89D7-4C4AED953148}" destId="{928C68CC-1A67-4B85-B6E5-6C245C726ED2}" srcOrd="0" destOrd="0" parTransId="{DA233ED9-4065-470E-8F1D-BE9BAB45111D}" sibTransId="{AA403046-13EB-4EBB-925B-69E77EF64C86}"/>
    <dgm:cxn modelId="{76756E4E-EF71-47AE-AEE4-3DE266E58FC1}" srcId="{717BE2B5-95BA-4B25-89D7-4C4AED953148}" destId="{55124A10-7AC2-4EF7-834B-0EE952E9EC97}" srcOrd="4" destOrd="0" parTransId="{4CC62250-75CF-4F51-9A90-0E8D4891103D}" sibTransId="{2F604B43-AF52-436A-8955-989AC0063D30}"/>
    <dgm:cxn modelId="{3E32725A-34BF-4A39-A50D-2854DC229625}" type="presOf" srcId="{717BE2B5-95BA-4B25-89D7-4C4AED953148}" destId="{601D0A1C-209B-469D-ABAB-9A32150BE3AA}" srcOrd="0" destOrd="0" presId="urn:microsoft.com/office/officeart/2005/8/layout/default"/>
    <dgm:cxn modelId="{A4438171-F6DF-498C-8321-E3ECD9ED3121}" type="presOf" srcId="{E5E775CD-8BC1-4A5B-9218-24B170957460}" destId="{E48F633A-1A96-41F0-A4B4-FDED1C716034}" srcOrd="0" destOrd="0" presId="urn:microsoft.com/office/officeart/2005/8/layout/default"/>
    <dgm:cxn modelId="{7A67BF7A-B114-48A7-89EC-7239F8A0D5EB}" srcId="{717BE2B5-95BA-4B25-89D7-4C4AED953148}" destId="{E5E775CD-8BC1-4A5B-9218-24B170957460}" srcOrd="2" destOrd="0" parTransId="{41734685-784B-45AE-BE2C-FC17C4EDA863}" sibTransId="{3BAB4DFF-EE84-454B-ADFD-CFA5286532DE}"/>
    <dgm:cxn modelId="{B7E5B8C1-B10A-4CF1-A3EC-78C2B2CE4509}" type="presOf" srcId="{55124A10-7AC2-4EF7-834B-0EE952E9EC97}" destId="{1310EB99-1C7B-42E0-B138-435F85A8B685}" srcOrd="0" destOrd="0" presId="urn:microsoft.com/office/officeart/2005/8/layout/default"/>
    <dgm:cxn modelId="{2095F3FD-3055-45CD-9258-6625A7CA4395}" srcId="{717BE2B5-95BA-4B25-89D7-4C4AED953148}" destId="{6FD7057D-B00B-4D56-92C6-303A340920C5}" srcOrd="5" destOrd="0" parTransId="{0C2063CF-6E9F-423C-B2F1-C0BBBC0FB416}" sibTransId="{106E45BC-2BB2-484B-BA6C-F31559CF35BE}"/>
    <dgm:cxn modelId="{391F3F46-BBC2-4A59-91F2-3CDA7096E891}" type="presParOf" srcId="{601D0A1C-209B-469D-ABAB-9A32150BE3AA}" destId="{80B015B4-514F-4E94-B95D-759B23B8694B}" srcOrd="0" destOrd="0" presId="urn:microsoft.com/office/officeart/2005/8/layout/default"/>
    <dgm:cxn modelId="{9B197621-20A4-422A-9DF9-2939143322C7}" type="presParOf" srcId="{601D0A1C-209B-469D-ABAB-9A32150BE3AA}" destId="{3840A9BC-2856-46D3-BD0C-EC83F4B9690E}" srcOrd="1" destOrd="0" presId="urn:microsoft.com/office/officeart/2005/8/layout/default"/>
    <dgm:cxn modelId="{D50E485C-9E50-47AB-89E4-095C8C75F251}" type="presParOf" srcId="{601D0A1C-209B-469D-ABAB-9A32150BE3AA}" destId="{E2F432AA-A681-4E8C-BCD9-FF5BFA5329FD}" srcOrd="2" destOrd="0" presId="urn:microsoft.com/office/officeart/2005/8/layout/default"/>
    <dgm:cxn modelId="{41FCFC99-84DC-47BC-B919-1F57B7B2067F}" type="presParOf" srcId="{601D0A1C-209B-469D-ABAB-9A32150BE3AA}" destId="{04A7C660-A150-4E26-B866-DB14645180F0}" srcOrd="3" destOrd="0" presId="urn:microsoft.com/office/officeart/2005/8/layout/default"/>
    <dgm:cxn modelId="{851F06CD-43C3-4C62-A55D-E59DC61E1DBF}" type="presParOf" srcId="{601D0A1C-209B-469D-ABAB-9A32150BE3AA}" destId="{E48F633A-1A96-41F0-A4B4-FDED1C716034}" srcOrd="4" destOrd="0" presId="urn:microsoft.com/office/officeart/2005/8/layout/default"/>
    <dgm:cxn modelId="{78E31C0F-F426-454D-AF09-D5084CE2D404}" type="presParOf" srcId="{601D0A1C-209B-469D-ABAB-9A32150BE3AA}" destId="{B4337F66-B732-4434-B866-CC6D5ACFC810}" srcOrd="5" destOrd="0" presId="urn:microsoft.com/office/officeart/2005/8/layout/default"/>
    <dgm:cxn modelId="{A74C8324-CA5A-40CC-96CD-622950F23037}" type="presParOf" srcId="{601D0A1C-209B-469D-ABAB-9A32150BE3AA}" destId="{C74B0063-4E85-460B-8223-8163EF6095C0}" srcOrd="6" destOrd="0" presId="urn:microsoft.com/office/officeart/2005/8/layout/default"/>
    <dgm:cxn modelId="{0E458960-9CCA-4554-8EE4-90633E232533}" type="presParOf" srcId="{601D0A1C-209B-469D-ABAB-9A32150BE3AA}" destId="{960EC4B9-31DB-4D0A-BEA8-AE3B30335318}" srcOrd="7" destOrd="0" presId="urn:microsoft.com/office/officeart/2005/8/layout/default"/>
    <dgm:cxn modelId="{1A508CEF-A72A-47D8-896A-33AFB52D290B}" type="presParOf" srcId="{601D0A1C-209B-469D-ABAB-9A32150BE3AA}" destId="{1310EB99-1C7B-42E0-B138-435F85A8B685}" srcOrd="8" destOrd="0" presId="urn:microsoft.com/office/officeart/2005/8/layout/default"/>
    <dgm:cxn modelId="{542CA53F-6A13-4468-B566-455F924DACB1}" type="presParOf" srcId="{601D0A1C-209B-469D-ABAB-9A32150BE3AA}" destId="{FCFFBF4B-7C01-4A26-8FBB-1E451F7C4A3D}" srcOrd="9" destOrd="0" presId="urn:microsoft.com/office/officeart/2005/8/layout/default"/>
    <dgm:cxn modelId="{0A2D61FB-FB26-4069-BEFB-2D9E265CAFE3}" type="presParOf" srcId="{601D0A1C-209B-469D-ABAB-9A32150BE3AA}" destId="{FCF3B33D-9368-4E2A-B56B-0EA88E284913}" srcOrd="1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0B015B4-514F-4E94-B95D-759B23B8694B}">
      <dsp:nvSpPr>
        <dsp:cNvPr id="0" name=""/>
        <dsp:cNvSpPr/>
      </dsp:nvSpPr>
      <dsp:spPr>
        <a:xfrm>
          <a:off x="3" y="129658"/>
          <a:ext cx="3533869" cy="2107023"/>
        </a:xfrm>
        <a:prstGeom prst="rect">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GB" sz="1200" u="sng" kern="1200" dirty="0"/>
            <a:t>Boosts Creativity &amp; Innovation</a:t>
          </a:r>
          <a:r>
            <a:rPr lang="en-GB" sz="1200" kern="1200" dirty="0"/>
            <a:t>: </a:t>
          </a:r>
        </a:p>
        <a:p>
          <a:pPr marL="0" lvl="0" indent="0" algn="ctr" defTabSz="533400">
            <a:lnSpc>
              <a:spcPct val="90000"/>
            </a:lnSpc>
            <a:spcBef>
              <a:spcPct val="0"/>
            </a:spcBef>
            <a:spcAft>
              <a:spcPct val="35000"/>
            </a:spcAft>
            <a:buNone/>
          </a:pPr>
          <a:r>
            <a:rPr lang="en-GB" sz="1200" kern="1200" dirty="0"/>
            <a:t>Diversity allows different ideas, perspectives, and opinions to emerge out of the workforce.</a:t>
          </a:r>
        </a:p>
        <a:p>
          <a:pPr marL="0" lvl="0" indent="0" algn="ctr" defTabSz="533400">
            <a:lnSpc>
              <a:spcPct val="90000"/>
            </a:lnSpc>
            <a:spcBef>
              <a:spcPct val="0"/>
            </a:spcBef>
            <a:spcAft>
              <a:spcPct val="35000"/>
            </a:spcAft>
            <a:buNone/>
          </a:pPr>
          <a:r>
            <a:rPr lang="en-GB" sz="1200" kern="1200" dirty="0"/>
            <a:t>It helps to look at the situation from all possible angles that helps to bring out something unique.</a:t>
          </a:r>
          <a:endParaRPr lang="en-US" sz="1200" kern="1200" dirty="0"/>
        </a:p>
      </dsp:txBody>
      <dsp:txXfrm>
        <a:off x="3" y="129658"/>
        <a:ext cx="3533869" cy="2107023"/>
      </dsp:txXfrm>
    </dsp:sp>
    <dsp:sp modelId="{E2F432AA-A681-4E8C-BCD9-FF5BFA5329FD}">
      <dsp:nvSpPr>
        <dsp:cNvPr id="0" name=""/>
        <dsp:cNvSpPr/>
      </dsp:nvSpPr>
      <dsp:spPr>
        <a:xfrm>
          <a:off x="3572983" y="129658"/>
          <a:ext cx="3533869" cy="2107023"/>
        </a:xfrm>
        <a:prstGeom prst="rect">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GB" sz="1200" u="sng" kern="1200" dirty="0"/>
            <a:t>Improves Problem-Solving &amp; Decision-Making Skills</a:t>
          </a:r>
        </a:p>
        <a:p>
          <a:pPr marL="0" lvl="0" indent="0" algn="ctr" defTabSz="533400">
            <a:lnSpc>
              <a:spcPct val="90000"/>
            </a:lnSpc>
            <a:spcBef>
              <a:spcPct val="0"/>
            </a:spcBef>
            <a:spcAft>
              <a:spcPct val="35000"/>
            </a:spcAft>
            <a:buNone/>
          </a:pPr>
          <a:r>
            <a:rPr lang="en-GB" sz="1200" kern="1200" dirty="0"/>
            <a:t>People from diverse cultures can introduce positive new beliefs and practices that allow the employees to look at the situation with a growth mindset.</a:t>
          </a:r>
        </a:p>
        <a:p>
          <a:pPr marL="0" lvl="0" indent="0" algn="ctr" defTabSz="533400">
            <a:lnSpc>
              <a:spcPct val="90000"/>
            </a:lnSpc>
            <a:spcBef>
              <a:spcPct val="0"/>
            </a:spcBef>
            <a:spcAft>
              <a:spcPct val="35000"/>
            </a:spcAft>
            <a:buNone/>
          </a:pPr>
          <a:r>
            <a:rPr lang="en-GB" sz="1200" kern="1200" dirty="0"/>
            <a:t>The broader viewpoints and perspectives help resolve complex issues with ease while simultaneously forming business strategies.</a:t>
          </a:r>
        </a:p>
        <a:p>
          <a:pPr marL="0" lvl="0" indent="0" algn="ctr" defTabSz="533400">
            <a:lnSpc>
              <a:spcPct val="90000"/>
            </a:lnSpc>
            <a:spcBef>
              <a:spcPct val="0"/>
            </a:spcBef>
            <a:spcAft>
              <a:spcPct val="35000"/>
            </a:spcAft>
            <a:buNone/>
          </a:pPr>
          <a:r>
            <a:rPr lang="en-GB" sz="1200" kern="1200" dirty="0"/>
            <a:t>Cultural diversity can boost cognitive flexibility as employees get familiar with different cultures and their importance for business..</a:t>
          </a:r>
          <a:endParaRPr lang="en-US" sz="1200" kern="1200" dirty="0"/>
        </a:p>
      </dsp:txBody>
      <dsp:txXfrm>
        <a:off x="3572983" y="129658"/>
        <a:ext cx="3533869" cy="2107023"/>
      </dsp:txXfrm>
    </dsp:sp>
    <dsp:sp modelId="{E48F633A-1A96-41F0-A4B4-FDED1C716034}">
      <dsp:nvSpPr>
        <dsp:cNvPr id="0" name=""/>
        <dsp:cNvSpPr/>
      </dsp:nvSpPr>
      <dsp:spPr>
        <a:xfrm>
          <a:off x="7145963" y="129658"/>
          <a:ext cx="3533869" cy="2107023"/>
        </a:xfrm>
        <a:prstGeom prst="rect">
          <a:avLst/>
        </a:prstGeom>
        <a:solidFill>
          <a:schemeClr val="accent4">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GB" sz="1200" u="sng" kern="1200" dirty="0"/>
            <a:t>Cater to Best Talent Pool</a:t>
          </a:r>
        </a:p>
        <a:p>
          <a:pPr marL="0" lvl="0" indent="0" algn="ctr" defTabSz="533400">
            <a:lnSpc>
              <a:spcPct val="90000"/>
            </a:lnSpc>
            <a:spcBef>
              <a:spcPct val="0"/>
            </a:spcBef>
            <a:spcAft>
              <a:spcPct val="35000"/>
            </a:spcAft>
            <a:buNone/>
          </a:pPr>
          <a:r>
            <a:rPr lang="en-GB" sz="1200" kern="1200" dirty="0"/>
            <a:t>Research shows that around two-thirds of employees seek diversity and inclusion as key factors for choosing a company.</a:t>
          </a:r>
        </a:p>
        <a:p>
          <a:pPr marL="0" lvl="0" indent="0" algn="ctr" defTabSz="533400">
            <a:lnSpc>
              <a:spcPct val="90000"/>
            </a:lnSpc>
            <a:spcBef>
              <a:spcPct val="0"/>
            </a:spcBef>
            <a:spcAft>
              <a:spcPct val="35000"/>
            </a:spcAft>
            <a:buNone/>
          </a:pPr>
          <a:r>
            <a:rPr lang="en-GB" sz="1200" kern="1200" dirty="0"/>
            <a:t>Cultural diversity allows people from all cultures and backgrounds to feel inclusive and heard. Therefore, cultural diversity would magnetize highly talented people to join the organization.</a:t>
          </a:r>
        </a:p>
        <a:p>
          <a:pPr marL="0" lvl="0" indent="0" algn="ctr" defTabSz="533400">
            <a:lnSpc>
              <a:spcPct val="90000"/>
            </a:lnSpc>
            <a:spcBef>
              <a:spcPct val="0"/>
            </a:spcBef>
            <a:spcAft>
              <a:spcPct val="35000"/>
            </a:spcAft>
            <a:buNone/>
          </a:pPr>
          <a:endParaRPr lang="en-US" sz="1200" kern="1200" dirty="0"/>
        </a:p>
      </dsp:txBody>
      <dsp:txXfrm>
        <a:off x="7145963" y="129658"/>
        <a:ext cx="3533869" cy="2107023"/>
      </dsp:txXfrm>
    </dsp:sp>
    <dsp:sp modelId="{C74B0063-4E85-460B-8223-8163EF6095C0}">
      <dsp:nvSpPr>
        <dsp:cNvPr id="0" name=""/>
        <dsp:cNvSpPr/>
      </dsp:nvSpPr>
      <dsp:spPr>
        <a:xfrm>
          <a:off x="3" y="2275792"/>
          <a:ext cx="3533869" cy="2107023"/>
        </a:xfrm>
        <a:prstGeom prst="rect">
          <a:avLst/>
        </a:prstGeom>
        <a:solidFill>
          <a:schemeClr val="accent5">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GB" sz="1200" u="sng" kern="1200" dirty="0"/>
            <a:t>High Happiness Index &amp; Job Satisfaction</a:t>
          </a:r>
        </a:p>
        <a:p>
          <a:pPr marL="0" lvl="0" indent="0" algn="ctr" defTabSz="533400">
            <a:lnSpc>
              <a:spcPct val="90000"/>
            </a:lnSpc>
            <a:spcBef>
              <a:spcPct val="0"/>
            </a:spcBef>
            <a:spcAft>
              <a:spcPct val="35000"/>
            </a:spcAft>
            <a:buNone/>
          </a:pPr>
          <a:r>
            <a:rPr lang="en-GB" sz="1200" u="none" kern="1200" dirty="0"/>
            <a:t>An inclusive environment allows employees to feel respected, heard, and appreciated for their contributions.</a:t>
          </a:r>
        </a:p>
        <a:p>
          <a:pPr marL="0" lvl="0" indent="0" algn="ctr" defTabSz="533400">
            <a:lnSpc>
              <a:spcPct val="90000"/>
            </a:lnSpc>
            <a:spcBef>
              <a:spcPct val="0"/>
            </a:spcBef>
            <a:spcAft>
              <a:spcPct val="35000"/>
            </a:spcAft>
            <a:buNone/>
          </a:pPr>
          <a:r>
            <a:rPr lang="en-GB" sz="1200" u="none" kern="1200" dirty="0"/>
            <a:t>It motivates them to work hard and with full excitement as they feel safe within the organization.</a:t>
          </a:r>
          <a:endParaRPr lang="en-US" sz="1200" u="none" kern="1200" dirty="0"/>
        </a:p>
      </dsp:txBody>
      <dsp:txXfrm>
        <a:off x="3" y="2275792"/>
        <a:ext cx="3533869" cy="2107023"/>
      </dsp:txXfrm>
    </dsp:sp>
    <dsp:sp modelId="{1310EB99-1C7B-42E0-B138-435F85A8B685}">
      <dsp:nvSpPr>
        <dsp:cNvPr id="0" name=""/>
        <dsp:cNvSpPr/>
      </dsp:nvSpPr>
      <dsp:spPr>
        <a:xfrm>
          <a:off x="3572983" y="2275792"/>
          <a:ext cx="3533869" cy="2107023"/>
        </a:xfrm>
        <a:prstGeom prst="rect">
          <a:avLst/>
        </a:prstGeom>
        <a:solidFill>
          <a:schemeClr val="accent6">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GB" sz="1200" u="sng" kern="1200" dirty="0"/>
            <a:t>Ease of Going Global &amp; improving Brand Reputation</a:t>
          </a:r>
        </a:p>
        <a:p>
          <a:pPr marL="0" lvl="0" indent="0" algn="ctr" defTabSz="533400">
            <a:lnSpc>
              <a:spcPct val="90000"/>
            </a:lnSpc>
            <a:spcBef>
              <a:spcPct val="0"/>
            </a:spcBef>
            <a:spcAft>
              <a:spcPct val="35000"/>
            </a:spcAft>
            <a:buNone/>
          </a:pPr>
          <a:r>
            <a:rPr lang="en-GB" sz="1200" u="none" kern="1200" dirty="0"/>
            <a:t>Culturally diverse employees allow the organization to penetrate foreign markets through their shared cultures and experiences. </a:t>
          </a:r>
        </a:p>
        <a:p>
          <a:pPr marL="0" lvl="0" indent="0" algn="ctr" defTabSz="533400">
            <a:lnSpc>
              <a:spcPct val="90000"/>
            </a:lnSpc>
            <a:spcBef>
              <a:spcPct val="0"/>
            </a:spcBef>
            <a:spcAft>
              <a:spcPct val="35000"/>
            </a:spcAft>
            <a:buNone/>
          </a:pPr>
          <a:r>
            <a:rPr lang="en-GB" sz="1200" u="none" kern="1200" dirty="0"/>
            <a:t>It gives a competitive advantage with more customer appeal, investors' trust, and the ability to negotiate with foreign firms.</a:t>
          </a:r>
        </a:p>
        <a:p>
          <a:pPr marL="0" lvl="0" indent="0" algn="ctr" defTabSz="533400">
            <a:lnSpc>
              <a:spcPct val="90000"/>
            </a:lnSpc>
            <a:spcBef>
              <a:spcPct val="0"/>
            </a:spcBef>
            <a:spcAft>
              <a:spcPct val="35000"/>
            </a:spcAft>
            <a:buNone/>
          </a:pPr>
          <a:r>
            <a:rPr lang="en-GB" sz="1200" u="none" kern="1200" dirty="0"/>
            <a:t>Cultural diversity sets the organization apart in the industry with unique styles of conduct and a sense of inclusivity.</a:t>
          </a:r>
          <a:endParaRPr lang="en-US" sz="1200" u="none" kern="1200" dirty="0"/>
        </a:p>
      </dsp:txBody>
      <dsp:txXfrm>
        <a:off x="3572983" y="2275792"/>
        <a:ext cx="3533869" cy="2107023"/>
      </dsp:txXfrm>
    </dsp:sp>
    <dsp:sp modelId="{FCF3B33D-9368-4E2A-B56B-0EA88E284913}">
      <dsp:nvSpPr>
        <dsp:cNvPr id="0" name=""/>
        <dsp:cNvSpPr/>
      </dsp:nvSpPr>
      <dsp:spPr>
        <a:xfrm>
          <a:off x="7145963" y="2275792"/>
          <a:ext cx="3533869" cy="2107023"/>
        </a:xfrm>
        <a:prstGeom prst="rect">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GB" sz="1200" u="sng" kern="1200" dirty="0"/>
            <a:t>Higher Employee Engagement</a:t>
          </a:r>
        </a:p>
        <a:p>
          <a:pPr marL="0" lvl="0" indent="0" algn="ctr" defTabSz="533400">
            <a:lnSpc>
              <a:spcPct val="90000"/>
            </a:lnSpc>
            <a:spcBef>
              <a:spcPct val="0"/>
            </a:spcBef>
            <a:spcAft>
              <a:spcPct val="35000"/>
            </a:spcAft>
            <a:buNone/>
          </a:pPr>
          <a:r>
            <a:rPr lang="en-GB" sz="1200" kern="1200" dirty="0"/>
            <a:t>A culturally diverse place is a hub for improving interpersonal skills and knowing more about other cultures.</a:t>
          </a:r>
        </a:p>
        <a:p>
          <a:pPr marL="0" lvl="0" indent="0" algn="ctr" defTabSz="533400">
            <a:lnSpc>
              <a:spcPct val="90000"/>
            </a:lnSpc>
            <a:spcBef>
              <a:spcPct val="0"/>
            </a:spcBef>
            <a:spcAft>
              <a:spcPct val="35000"/>
            </a:spcAft>
            <a:buNone/>
          </a:pPr>
          <a:r>
            <a:rPr lang="en-GB" sz="1200" kern="1200" dirty="0"/>
            <a:t>It bridges the cultural gap and helps to foster personal connections among employees that help them connect better among themselves.</a:t>
          </a:r>
        </a:p>
        <a:p>
          <a:pPr marL="0" lvl="0" indent="0" algn="ctr" defTabSz="533400">
            <a:lnSpc>
              <a:spcPct val="90000"/>
            </a:lnSpc>
            <a:spcBef>
              <a:spcPct val="0"/>
            </a:spcBef>
            <a:spcAft>
              <a:spcPct val="35000"/>
            </a:spcAft>
            <a:buNone/>
          </a:pPr>
          <a:r>
            <a:rPr lang="en-GB" sz="1200" kern="1200" dirty="0"/>
            <a:t> Higher interpersonal connections boost teamwork and cooperation with one another.</a:t>
          </a:r>
          <a:endParaRPr lang="en-US" sz="1200" kern="1200" dirty="0"/>
        </a:p>
      </dsp:txBody>
      <dsp:txXfrm>
        <a:off x="7145963" y="2275792"/>
        <a:ext cx="3533869" cy="2107023"/>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GB"/>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6D98730E-748A-CB44-B399-EBB4251F7A5B}" type="datetimeFigureOut">
              <a:rPr lang="en-GB" smtClean="0"/>
              <a:t>25/04/2023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8AC8E04-333A-6841-B2B7-007ECFCD05B3}" type="slidenum">
              <a:rPr lang="en-GB" smtClean="0"/>
              <a:t>‹#›</a:t>
            </a:fld>
            <a:endParaRPr lang="en-GB"/>
          </a:p>
        </p:txBody>
      </p:sp>
    </p:spTree>
    <p:extLst>
      <p:ext uri="{BB962C8B-B14F-4D97-AF65-F5344CB8AC3E}">
        <p14:creationId xmlns:p14="http://schemas.microsoft.com/office/powerpoint/2010/main" val="26963205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6D98730E-748A-CB44-B399-EBB4251F7A5B}" type="datetimeFigureOut">
              <a:rPr lang="en-GB" smtClean="0"/>
              <a:t>25/04/2023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8AC8E04-333A-6841-B2B7-007ECFCD05B3}" type="slidenum">
              <a:rPr lang="en-GB" smtClean="0"/>
              <a:t>‹#›</a:t>
            </a:fld>
            <a:endParaRPr lang="en-GB"/>
          </a:p>
        </p:txBody>
      </p:sp>
    </p:spTree>
    <p:extLst>
      <p:ext uri="{BB962C8B-B14F-4D97-AF65-F5344CB8AC3E}">
        <p14:creationId xmlns:p14="http://schemas.microsoft.com/office/powerpoint/2010/main" val="10113361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GB"/>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6D98730E-748A-CB44-B399-EBB4251F7A5B}" type="datetimeFigureOut">
              <a:rPr lang="en-GB" smtClean="0"/>
              <a:t>25/04/2023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8AC8E04-333A-6841-B2B7-007ECFCD05B3}" type="slidenum">
              <a:rPr lang="en-GB" smtClean="0"/>
              <a:t>‹#›</a:t>
            </a:fld>
            <a:endParaRPr lang="en-GB"/>
          </a:p>
        </p:txBody>
      </p:sp>
    </p:spTree>
    <p:extLst>
      <p:ext uri="{BB962C8B-B14F-4D97-AF65-F5344CB8AC3E}">
        <p14:creationId xmlns:p14="http://schemas.microsoft.com/office/powerpoint/2010/main" val="5133114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6D98730E-748A-CB44-B399-EBB4251F7A5B}" type="datetimeFigureOut">
              <a:rPr lang="en-GB" smtClean="0"/>
              <a:t>25/04/2023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8AC8E04-333A-6841-B2B7-007ECFCD05B3}" type="slidenum">
              <a:rPr lang="en-GB" smtClean="0"/>
              <a:t>‹#›</a:t>
            </a:fld>
            <a:endParaRPr lang="en-GB"/>
          </a:p>
        </p:txBody>
      </p:sp>
    </p:spTree>
    <p:extLst>
      <p:ext uri="{BB962C8B-B14F-4D97-AF65-F5344CB8AC3E}">
        <p14:creationId xmlns:p14="http://schemas.microsoft.com/office/powerpoint/2010/main" val="36788380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6D98730E-748A-CB44-B399-EBB4251F7A5B}" type="datetimeFigureOut">
              <a:rPr lang="en-GB" smtClean="0"/>
              <a:t>25/04/2023</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98AC8E04-333A-6841-B2B7-007ECFCD05B3}" type="slidenum">
              <a:rPr lang="en-GB" smtClean="0"/>
              <a:t>‹#›</a:t>
            </a:fld>
            <a:endParaRPr lang="en-GB"/>
          </a:p>
        </p:txBody>
      </p:sp>
    </p:spTree>
    <p:extLst>
      <p:ext uri="{BB962C8B-B14F-4D97-AF65-F5344CB8AC3E}">
        <p14:creationId xmlns:p14="http://schemas.microsoft.com/office/powerpoint/2010/main" val="1299510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6D98730E-748A-CB44-B399-EBB4251F7A5B}" type="datetimeFigureOut">
              <a:rPr lang="en-GB" smtClean="0"/>
              <a:t>25/04/2023</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8AC8E04-333A-6841-B2B7-007ECFCD05B3}" type="slidenum">
              <a:rPr lang="en-GB" smtClean="0"/>
              <a:t>‹#›</a:t>
            </a:fld>
            <a:endParaRPr lang="en-GB"/>
          </a:p>
        </p:txBody>
      </p:sp>
    </p:spTree>
    <p:extLst>
      <p:ext uri="{BB962C8B-B14F-4D97-AF65-F5344CB8AC3E}">
        <p14:creationId xmlns:p14="http://schemas.microsoft.com/office/powerpoint/2010/main" val="40333193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D98730E-748A-CB44-B399-EBB4251F7A5B}" type="datetimeFigureOut">
              <a:rPr lang="en-GB" smtClean="0"/>
              <a:t>25/04/2023</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98AC8E04-333A-6841-B2B7-007ECFCD05B3}" type="slidenum">
              <a:rPr lang="en-GB" smtClean="0"/>
              <a:t>‹#›</a:t>
            </a:fld>
            <a:endParaRPr lang="en-GB"/>
          </a:p>
        </p:txBody>
      </p:sp>
    </p:spTree>
    <p:extLst>
      <p:ext uri="{BB962C8B-B14F-4D97-AF65-F5344CB8AC3E}">
        <p14:creationId xmlns:p14="http://schemas.microsoft.com/office/powerpoint/2010/main" val="5390090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GB"/>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6D98730E-748A-CB44-B399-EBB4251F7A5B}" type="datetimeFigureOut">
              <a:rPr lang="en-GB" smtClean="0"/>
              <a:t>25/04/2023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8AC8E04-333A-6841-B2B7-007ECFCD05B3}" type="slidenum">
              <a:rPr lang="en-GB" smtClean="0"/>
              <a:t>‹#›</a:t>
            </a:fld>
            <a:endParaRPr lang="en-GB"/>
          </a:p>
        </p:txBody>
      </p:sp>
    </p:spTree>
    <p:extLst>
      <p:ext uri="{BB962C8B-B14F-4D97-AF65-F5344CB8AC3E}">
        <p14:creationId xmlns:p14="http://schemas.microsoft.com/office/powerpoint/2010/main" val="33334244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GB"/>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GB"/>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6D98730E-748A-CB44-B399-EBB4251F7A5B}" type="datetimeFigureOut">
              <a:rPr lang="en-GB" smtClean="0"/>
              <a:t>25/04/2023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8AC8E04-333A-6841-B2B7-007ECFCD05B3}" type="slidenum">
              <a:rPr lang="en-GB" smtClean="0"/>
              <a:t>‹#›</a:t>
            </a:fld>
            <a:endParaRPr lang="en-GB"/>
          </a:p>
        </p:txBody>
      </p:sp>
    </p:spTree>
    <p:extLst>
      <p:ext uri="{BB962C8B-B14F-4D97-AF65-F5344CB8AC3E}">
        <p14:creationId xmlns:p14="http://schemas.microsoft.com/office/powerpoint/2010/main" val="24329994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GB"/>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6D98730E-748A-CB44-B399-EBB4251F7A5B}" type="datetimeFigureOut">
              <a:rPr lang="en-GB" smtClean="0"/>
              <a:t>25/04/2023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8AC8E04-333A-6841-B2B7-007ECFCD05B3}" type="slidenum">
              <a:rPr lang="en-GB" smtClean="0"/>
              <a:t>‹#›</a:t>
            </a:fld>
            <a:endParaRPr lang="en-GB"/>
          </a:p>
        </p:txBody>
      </p:sp>
    </p:spTree>
    <p:extLst>
      <p:ext uri="{BB962C8B-B14F-4D97-AF65-F5344CB8AC3E}">
        <p14:creationId xmlns:p14="http://schemas.microsoft.com/office/powerpoint/2010/main" val="3577773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GB"/>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6D98730E-748A-CB44-B399-EBB4251F7A5B}" type="datetimeFigureOut">
              <a:rPr lang="en-GB" smtClean="0"/>
              <a:t>25/04/2023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8AC8E04-333A-6841-B2B7-007ECFCD05B3}" type="slidenum">
              <a:rPr lang="en-GB" smtClean="0"/>
              <a:t>‹#›</a:t>
            </a:fld>
            <a:endParaRPr lang="en-GB"/>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20475364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GB"/>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6D98730E-748A-CB44-B399-EBB4251F7A5B}" type="datetimeFigureOut">
              <a:rPr lang="en-GB" smtClean="0"/>
              <a:t>25/04/2023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8AC8E04-333A-6841-B2B7-007ECFCD05B3}" type="slidenum">
              <a:rPr lang="en-GB" smtClean="0"/>
              <a:t>‹#›</a:t>
            </a:fld>
            <a:endParaRPr lang="en-GB"/>
          </a:p>
        </p:txBody>
      </p:sp>
    </p:spTree>
    <p:extLst>
      <p:ext uri="{BB962C8B-B14F-4D97-AF65-F5344CB8AC3E}">
        <p14:creationId xmlns:p14="http://schemas.microsoft.com/office/powerpoint/2010/main" val="336224377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GB"/>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6D98730E-748A-CB44-B399-EBB4251F7A5B}" type="datetimeFigureOut">
              <a:rPr lang="en-GB" smtClean="0"/>
              <a:t>25/04/2023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8AC8E04-333A-6841-B2B7-007ECFCD05B3}" type="slidenum">
              <a:rPr lang="en-GB" smtClean="0"/>
              <a:t>‹#›</a:t>
            </a:fld>
            <a:endParaRPr lang="en-GB"/>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74932788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GB"/>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6D98730E-748A-CB44-B399-EBB4251F7A5B}" type="datetimeFigureOut">
              <a:rPr lang="en-GB" smtClean="0"/>
              <a:t>25/04/2023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8AC8E04-333A-6841-B2B7-007ECFCD05B3}" type="slidenum">
              <a:rPr lang="en-GB" smtClean="0"/>
              <a:t>‹#›</a:t>
            </a:fld>
            <a:endParaRPr lang="en-GB"/>
          </a:p>
        </p:txBody>
      </p:sp>
    </p:spTree>
    <p:extLst>
      <p:ext uri="{BB962C8B-B14F-4D97-AF65-F5344CB8AC3E}">
        <p14:creationId xmlns:p14="http://schemas.microsoft.com/office/powerpoint/2010/main" val="3953722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6D98730E-748A-CB44-B399-EBB4251F7A5B}" type="datetimeFigureOut">
              <a:rPr lang="en-GB" smtClean="0"/>
              <a:t>25/04/2023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8AC8E04-333A-6841-B2B7-007ECFCD05B3}" type="slidenum">
              <a:rPr lang="en-GB" smtClean="0"/>
              <a:t>‹#›</a:t>
            </a:fld>
            <a:endParaRPr lang="en-GB"/>
          </a:p>
        </p:txBody>
      </p:sp>
    </p:spTree>
    <p:extLst>
      <p:ext uri="{BB962C8B-B14F-4D97-AF65-F5344CB8AC3E}">
        <p14:creationId xmlns:p14="http://schemas.microsoft.com/office/powerpoint/2010/main" val="285544414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GB"/>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6D98730E-748A-CB44-B399-EBB4251F7A5B}" type="datetimeFigureOut">
              <a:rPr lang="en-GB" smtClean="0"/>
              <a:t>25/04/2023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8AC8E04-333A-6841-B2B7-007ECFCD05B3}" type="slidenum">
              <a:rPr lang="en-GB" smtClean="0"/>
              <a:t>‹#›</a:t>
            </a:fld>
            <a:endParaRPr lang="en-GB"/>
          </a:p>
        </p:txBody>
      </p:sp>
    </p:spTree>
    <p:extLst>
      <p:ext uri="{BB962C8B-B14F-4D97-AF65-F5344CB8AC3E}">
        <p14:creationId xmlns:p14="http://schemas.microsoft.com/office/powerpoint/2010/main" val="31251615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GB"/>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6D98730E-748A-CB44-B399-EBB4251F7A5B}" type="datetimeFigureOut">
              <a:rPr lang="en-GB" smtClean="0"/>
              <a:t>25/04/2023</a:t>
            </a:fld>
            <a:endParaRPr lang="en-GB"/>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98AC8E04-333A-6841-B2B7-007ECFCD05B3}" type="slidenum">
              <a:rPr lang="en-GB" smtClean="0"/>
              <a:t>‹#›</a:t>
            </a:fld>
            <a:endParaRPr lang="en-GB"/>
          </a:p>
        </p:txBody>
      </p:sp>
    </p:spTree>
    <p:extLst>
      <p:ext uri="{BB962C8B-B14F-4D97-AF65-F5344CB8AC3E}">
        <p14:creationId xmlns:p14="http://schemas.microsoft.com/office/powerpoint/2010/main" val="2811376613"/>
      </p:ext>
    </p:extLst>
  </p:cSld>
  <p:clrMap bg1="lt1" tx1="dk1" bg2="lt2" tx2="dk2" accent1="accent1" accent2="accent2" accent3="accent3" accent4="accent4" accent5="accent5" accent6="accent6" hlink="hlink" folHlink="folHlink"/>
  <p:sldLayoutIdLst>
    <p:sldLayoutId id="2147483719" r:id="rId1"/>
    <p:sldLayoutId id="2147483720" r:id="rId2"/>
    <p:sldLayoutId id="2147483721" r:id="rId3"/>
    <p:sldLayoutId id="2147483722" r:id="rId4"/>
    <p:sldLayoutId id="2147483723" r:id="rId5"/>
    <p:sldLayoutId id="2147483724" r:id="rId6"/>
    <p:sldLayoutId id="2147483725" r:id="rId7"/>
    <p:sldLayoutId id="2147483726" r:id="rId8"/>
    <p:sldLayoutId id="2147483727" r:id="rId9"/>
    <p:sldLayoutId id="2147483728" r:id="rId10"/>
    <p:sldLayoutId id="2147483729" r:id="rId11"/>
    <p:sldLayoutId id="2147483730" r:id="rId12"/>
    <p:sldLayoutId id="2147483731" r:id="rId13"/>
    <p:sldLayoutId id="2147483732" r:id="rId14"/>
    <p:sldLayoutId id="2147483733" r:id="rId15"/>
    <p:sldLayoutId id="2147483734"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www.sciencedirect.com/topics/social-sciences/multiculturalism" TargetMode="External"/><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s://culturalinfusion.org.au/6-reasons-why-multicultural-education-is-essential-in-our-diverse-world/"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www.pewresearch.org/fact-tank/2016/07/12/in-views-of-diversity-many-europeans-are-less-positive-than-americans/ft_16-07-11_eu-usdiversity_overall/" TargetMode="External"/><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transearch.com.au/why-diversity-inclusion-matters-in-organisational-culture/" TargetMode="External"/><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hyperlink" Target="https://www.getimpactly.com/post/importance-of-cultural-diversity-in-the-workplace" TargetMode="External"/><Relationship Id="rId3" Type="http://schemas.openxmlformats.org/officeDocument/2006/relationships/diagramLayout" Target="../diagrams/layout1.xml"/><Relationship Id="rId7" Type="http://schemas.openxmlformats.org/officeDocument/2006/relationships/hyperlink" Target="https://www.commisceo-global.com/blog/causes-intercultural-conflict" TargetMode="Externa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0.xml.rels><?xml version="1.0" encoding="UTF-8" standalone="yes"?>
<Relationships xmlns="http://schemas.openxmlformats.org/package/2006/relationships"><Relationship Id="rId2" Type="http://schemas.openxmlformats.org/officeDocument/2006/relationships/hyperlink" Target="https://www.tandfonline.com/doi/full/10.1080/1369183X.2018.1550150"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www.statista.com/chart/5247/do-europeans-fear-diversity/" TargetMode="External"/><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www.quora.com/Will-Poland-become-more-multicultural-in-the-future-like-Germany-or-the-UK" TargetMode="External"/><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www.globesmart.com/blog/diversity-management-prioritize-inclusion-and-manage-diversity-in-the-workplace/" TargetMode="External"/><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talentculture.com/7-tips-to-manage-a-diverse-workforce/" TargetMode="External"/><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s://www.globesmart.com/blog/diversity-management-prioritize-inclusion-and-manage-diversity-in-the-workplace/" TargetMode="External"/><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s://getintheknow.ca/best-practices-awards/cultural-diversity-best-practices/" TargetMode="External"/><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s://www.easyllama.com/blog/cultural-issues-in-workplace-environments/" TargetMode="External"/><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s://www.easyllama.com/blog/cultural-issues-in-workplace-environments/" TargetMode="External"/><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s://ec.europa.eu/programmes/creative-europe/" TargetMode="External"/><Relationship Id="rId2" Type="http://schemas.openxmlformats.org/officeDocument/2006/relationships/image" Target="../media/image18.jpeg"/><Relationship Id="rId1" Type="http://schemas.openxmlformats.org/officeDocument/2006/relationships/slideLayout" Target="../slideLayouts/slideLayout2.xml"/><Relationship Id="rId6" Type="http://schemas.openxmlformats.org/officeDocument/2006/relationships/hyperlink" Target="http://www.coe.int/en/web/interculturalcities/home" TargetMode="External"/><Relationship Id="rId5" Type="http://schemas.openxmlformats.org/officeDocument/2006/relationships/hyperlink" Target="http://www.europeana.eu/" TargetMode="External"/><Relationship Id="rId4" Type="http://schemas.openxmlformats.org/officeDocument/2006/relationships/hyperlink" Target="https://ec.europa.eu/programmes/creative-europe/actions/capitals-culture_en" TargetMode="Externa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https://talentculture.com/7-tips-to-manage-a-diverse-workforce/" TargetMode="External"/><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9D88EB-0E6E-A5D7-2C79-E069ABBD2589}"/>
              </a:ext>
            </a:extLst>
          </p:cNvPr>
          <p:cNvSpPr>
            <a:spLocks noGrp="1"/>
          </p:cNvSpPr>
          <p:nvPr>
            <p:ph type="ctrTitle"/>
          </p:nvPr>
        </p:nvSpPr>
        <p:spPr>
          <a:xfrm>
            <a:off x="-322860" y="1876888"/>
            <a:ext cx="10909640" cy="1065836"/>
          </a:xfrm>
        </p:spPr>
        <p:txBody>
          <a:bodyPr anchor="ctr">
            <a:normAutofit fontScale="90000"/>
          </a:bodyPr>
          <a:lstStyle/>
          <a:p>
            <a:pPr algn="ctr">
              <a:lnSpc>
                <a:spcPct val="150000"/>
              </a:lnSpc>
            </a:pPr>
            <a:r>
              <a:rPr lang="en-GB" sz="6600" dirty="0">
                <a:solidFill>
                  <a:srgbClr val="0070C0"/>
                </a:solidFill>
              </a:rPr>
              <a:t>WORKSHOP DAY 1 </a:t>
            </a:r>
            <a:br>
              <a:rPr lang="en-GB" sz="6600" dirty="0"/>
            </a:br>
            <a:r>
              <a:rPr lang="en-GB" sz="3300" dirty="0"/>
              <a:t>Cultural Diversity and Cultural Conflict</a:t>
            </a:r>
            <a:br>
              <a:rPr lang="en-GB" sz="3300" dirty="0"/>
            </a:br>
            <a:r>
              <a:rPr lang="en-GB" sz="3300" dirty="0"/>
              <a:t> in Workplaces as part of ESG strategy</a:t>
            </a:r>
            <a:br>
              <a:rPr lang="en-GB" sz="3300" dirty="0"/>
            </a:br>
            <a:r>
              <a:rPr lang="en-GB" sz="3300" dirty="0"/>
              <a:t>- Cultural diversity at the workplace in the EU</a:t>
            </a:r>
            <a:br>
              <a:rPr lang="en-GB" sz="4200" dirty="0"/>
            </a:br>
            <a:r>
              <a:rPr lang="en-GB" sz="3100" dirty="0"/>
              <a:t> </a:t>
            </a:r>
            <a:br>
              <a:rPr lang="en-GB" sz="3100" dirty="0"/>
            </a:br>
            <a:r>
              <a:rPr lang="en-GB" sz="3100" dirty="0"/>
              <a:t>27 March 2023, Warsaw, Poland  </a:t>
            </a:r>
          </a:p>
        </p:txBody>
      </p:sp>
      <p:pic>
        <p:nvPicPr>
          <p:cNvPr id="5" name="Picture 4" descr="Logo&#10;&#10;Description automatically generated">
            <a:extLst>
              <a:ext uri="{FF2B5EF4-FFF2-40B4-BE49-F238E27FC236}">
                <a16:creationId xmlns:a16="http://schemas.microsoft.com/office/drawing/2014/main" id="{C2DCA55F-FAC2-433C-AD24-52C94FF13A4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70428" y="5487478"/>
            <a:ext cx="2657475" cy="1242369"/>
          </a:xfrm>
          <a:prstGeom prst="rect">
            <a:avLst/>
          </a:prstGeom>
        </p:spPr>
      </p:pic>
      <p:pic>
        <p:nvPicPr>
          <p:cNvPr id="6" name="Picture 5" descr="Inforegio - Download centre for visual elements">
            <a:extLst>
              <a:ext uri="{FF2B5EF4-FFF2-40B4-BE49-F238E27FC236}">
                <a16:creationId xmlns:a16="http://schemas.microsoft.com/office/drawing/2014/main" id="{62BD82D3-3AD8-73A7-44EE-FBCDB2F50E1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bwMode="auto">
          <a:xfrm>
            <a:off x="5698045" y="5808888"/>
            <a:ext cx="2845880" cy="597635"/>
          </a:xfrm>
          <a:prstGeom prst="rect">
            <a:avLst/>
          </a:prstGeom>
          <a:noFill/>
        </p:spPr>
      </p:pic>
      <p:sp>
        <p:nvSpPr>
          <p:cNvPr id="3" name="Title 1">
            <a:extLst>
              <a:ext uri="{FF2B5EF4-FFF2-40B4-BE49-F238E27FC236}">
                <a16:creationId xmlns:a16="http://schemas.microsoft.com/office/drawing/2014/main" id="{6C2F0745-3C65-33EC-085D-F7BB816341CF}"/>
              </a:ext>
            </a:extLst>
          </p:cNvPr>
          <p:cNvSpPr txBox="1">
            <a:spLocks/>
          </p:cNvSpPr>
          <p:nvPr/>
        </p:nvSpPr>
        <p:spPr>
          <a:xfrm>
            <a:off x="1301903" y="2486215"/>
            <a:ext cx="8540630" cy="1065836"/>
          </a:xfrm>
          <a:prstGeom prst="rect">
            <a:avLst/>
          </a:prstGeom>
        </p:spPr>
        <p:txBody>
          <a:bodyPr vert="horz" lIns="91440" tIns="45720" rIns="91440" bIns="45720" rtlCol="0" anchor="ctr">
            <a:normAutofit fontScale="97500"/>
          </a:bodyPr>
          <a:lstStyle>
            <a:lvl1pPr algn="r" defTabSz="457200" rtl="0" eaLnBrk="1" latinLnBrk="0" hangingPunct="1">
              <a:spcBef>
                <a:spcPct val="0"/>
              </a:spcBef>
              <a:buNone/>
              <a:defRPr sz="54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endParaRPr lang="en-GB" sz="3200" dirty="0"/>
          </a:p>
        </p:txBody>
      </p:sp>
      <p:pic>
        <p:nvPicPr>
          <p:cNvPr id="8" name="Obraz 7" descr="Obraz zawierający tekst&#10;&#10;Opis wygenerowany automatycznie">
            <a:extLst>
              <a:ext uri="{FF2B5EF4-FFF2-40B4-BE49-F238E27FC236}">
                <a16:creationId xmlns:a16="http://schemas.microsoft.com/office/drawing/2014/main" id="{72027F45-DB86-9E8F-353C-8AD0F3CEC689}"/>
              </a:ext>
            </a:extLst>
          </p:cNvPr>
          <p:cNvPicPr>
            <a:picLocks noChangeAspect="1"/>
          </p:cNvPicPr>
          <p:nvPr/>
        </p:nvPicPr>
        <p:blipFill>
          <a:blip r:embed="rId4"/>
          <a:stretch>
            <a:fillRect/>
          </a:stretch>
        </p:blipFill>
        <p:spPr>
          <a:xfrm>
            <a:off x="192823" y="4964338"/>
            <a:ext cx="2477605" cy="1689100"/>
          </a:xfrm>
          <a:prstGeom prst="rect">
            <a:avLst/>
          </a:prstGeom>
        </p:spPr>
      </p:pic>
    </p:spTree>
    <p:extLst>
      <p:ext uri="{BB962C8B-B14F-4D97-AF65-F5344CB8AC3E}">
        <p14:creationId xmlns:p14="http://schemas.microsoft.com/office/powerpoint/2010/main" val="20246916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53" name="Group 16">
            <a:extLst>
              <a:ext uri="{FF2B5EF4-FFF2-40B4-BE49-F238E27FC236}">
                <a16:creationId xmlns:a16="http://schemas.microsoft.com/office/drawing/2014/main" id="{28460BD8-AE3F-4AC9-9D0B-717052AA5D3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18" name="Straight Connector 17">
              <a:extLst>
                <a:ext uri="{FF2B5EF4-FFF2-40B4-BE49-F238E27FC236}">
                  <a16:creationId xmlns:a16="http://schemas.microsoft.com/office/drawing/2014/main" id="{54420CFE-F482-466E-9E1E-C78513C0B85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9" name="Straight Connector 18">
              <a:extLst>
                <a:ext uri="{FF2B5EF4-FFF2-40B4-BE49-F238E27FC236}">
                  <a16:creationId xmlns:a16="http://schemas.microsoft.com/office/drawing/2014/main" id="{5331032B-BD21-4BDA-920C-12E35805256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0" name="Rectangle 23">
              <a:extLst>
                <a:ext uri="{FF2B5EF4-FFF2-40B4-BE49-F238E27FC236}">
                  <a16:creationId xmlns:a16="http://schemas.microsoft.com/office/drawing/2014/main" id="{E7514DA3-59E7-409E-8A3B-AD097F6E56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Rectangle 25">
              <a:extLst>
                <a:ext uri="{FF2B5EF4-FFF2-40B4-BE49-F238E27FC236}">
                  <a16:creationId xmlns:a16="http://schemas.microsoft.com/office/drawing/2014/main" id="{57B9A2A6-3BE4-4599-9364-F71C5BFD61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Isosceles Triangle 21">
              <a:extLst>
                <a:ext uri="{FF2B5EF4-FFF2-40B4-BE49-F238E27FC236}">
                  <a16:creationId xmlns:a16="http://schemas.microsoft.com/office/drawing/2014/main" id="{4FD744C6-4ED8-4BC9-BF68-6BDF701C5D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7">
              <a:extLst>
                <a:ext uri="{FF2B5EF4-FFF2-40B4-BE49-F238E27FC236}">
                  <a16:creationId xmlns:a16="http://schemas.microsoft.com/office/drawing/2014/main" id="{092C5BAD-C911-4F8F-A1C5-470268BE668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8">
              <a:extLst>
                <a:ext uri="{FF2B5EF4-FFF2-40B4-BE49-F238E27FC236}">
                  <a16:creationId xmlns:a16="http://schemas.microsoft.com/office/drawing/2014/main" id="{B133D0C8-4EC4-424F-8E70-0482D5B1B65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9">
              <a:extLst>
                <a:ext uri="{FF2B5EF4-FFF2-40B4-BE49-F238E27FC236}">
                  <a16:creationId xmlns:a16="http://schemas.microsoft.com/office/drawing/2014/main" id="{7B1532A0-F4B3-4DE8-B18F-740CAAD25A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Isosceles Triangle 25">
              <a:extLst>
                <a:ext uri="{FF2B5EF4-FFF2-40B4-BE49-F238E27FC236}">
                  <a16:creationId xmlns:a16="http://schemas.microsoft.com/office/drawing/2014/main" id="{8EFDD162-BBBA-4062-8BBF-53DBA109137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a:extLst>
                <a:ext uri="{FF2B5EF4-FFF2-40B4-BE49-F238E27FC236}">
                  <a16:creationId xmlns:a16="http://schemas.microsoft.com/office/drawing/2014/main" id="{DCFC9E65-3E19-4483-B952-25D29683CA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useBgFill="1">
        <p:nvSpPr>
          <p:cNvPr id="54" name="Rectangle 28">
            <a:extLst>
              <a:ext uri="{FF2B5EF4-FFF2-40B4-BE49-F238E27FC236}">
                <a16:creationId xmlns:a16="http://schemas.microsoft.com/office/drawing/2014/main" id="{27577DEC-D9A5-404D-9789-702F4319BE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5" name="Group 30">
            <a:extLst>
              <a:ext uri="{FF2B5EF4-FFF2-40B4-BE49-F238E27FC236}">
                <a16:creationId xmlns:a16="http://schemas.microsoft.com/office/drawing/2014/main" id="{CEEA9366-CEA8-4F23-B065-4337F0D836F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32" name="Straight Connector 31">
              <a:extLst>
                <a:ext uri="{FF2B5EF4-FFF2-40B4-BE49-F238E27FC236}">
                  <a16:creationId xmlns:a16="http://schemas.microsoft.com/office/drawing/2014/main" id="{904A03D6-39B4-4278-9BE1-A07E024499B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rgbClr val="FFFFFF"/>
              </a:solidFill>
            </a:ln>
          </p:spPr>
          <p:style>
            <a:lnRef idx="2">
              <a:schemeClr val="accent1"/>
            </a:lnRef>
            <a:fillRef idx="0">
              <a:schemeClr val="accent1"/>
            </a:fillRef>
            <a:effectRef idx="1">
              <a:schemeClr val="accent1"/>
            </a:effectRef>
            <a:fontRef idx="minor">
              <a:schemeClr val="tx1"/>
            </a:fontRef>
          </p:style>
        </p:cxnSp>
        <p:cxnSp>
          <p:nvCxnSpPr>
            <p:cNvPr id="56" name="Straight Connector 32">
              <a:extLst>
                <a:ext uri="{FF2B5EF4-FFF2-40B4-BE49-F238E27FC236}">
                  <a16:creationId xmlns:a16="http://schemas.microsoft.com/office/drawing/2014/main" id="{FBE459AF-3736-4886-82E0-9B5DA427B5E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alpha val="80000"/>
                </a:schemeClr>
              </a:solidFill>
            </a:ln>
          </p:spPr>
          <p:style>
            <a:lnRef idx="2">
              <a:schemeClr val="accent1"/>
            </a:lnRef>
            <a:fillRef idx="0">
              <a:schemeClr val="accent1"/>
            </a:fillRef>
            <a:effectRef idx="1">
              <a:schemeClr val="accent1"/>
            </a:effectRef>
            <a:fontRef idx="minor">
              <a:schemeClr val="tx1"/>
            </a:fontRef>
          </p:style>
        </p:cxnSp>
        <p:sp>
          <p:nvSpPr>
            <p:cNvPr id="34" name="Rectangle 23">
              <a:extLst>
                <a:ext uri="{FF2B5EF4-FFF2-40B4-BE49-F238E27FC236}">
                  <a16:creationId xmlns:a16="http://schemas.microsoft.com/office/drawing/2014/main" id="{4B6B88EF-180C-4E39-8A3F-A52E87110C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57" name="Rectangle 25">
              <a:extLst>
                <a:ext uri="{FF2B5EF4-FFF2-40B4-BE49-F238E27FC236}">
                  <a16:creationId xmlns:a16="http://schemas.microsoft.com/office/drawing/2014/main" id="{52DFAACF-64D0-4621-8FF4-E2F03C3E8D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6" name="Isosceles Triangle 35">
              <a:extLst>
                <a:ext uri="{FF2B5EF4-FFF2-40B4-BE49-F238E27FC236}">
                  <a16:creationId xmlns:a16="http://schemas.microsoft.com/office/drawing/2014/main" id="{36611FF0-65B3-49DB-97C6-1B72AAD0FB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37" name="Rectangle 27">
              <a:extLst>
                <a:ext uri="{FF2B5EF4-FFF2-40B4-BE49-F238E27FC236}">
                  <a16:creationId xmlns:a16="http://schemas.microsoft.com/office/drawing/2014/main" id="{0F7407FE-86B1-4890-9D80-9406FBF29E4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8" name="Rectangle 29">
              <a:extLst>
                <a:ext uri="{FF2B5EF4-FFF2-40B4-BE49-F238E27FC236}">
                  <a16:creationId xmlns:a16="http://schemas.microsoft.com/office/drawing/2014/main" id="{EBD42D5B-8F87-45B3-98B3-C66944F92E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9" name="Isosceles Triangle 38">
              <a:extLst>
                <a:ext uri="{FF2B5EF4-FFF2-40B4-BE49-F238E27FC236}">
                  <a16:creationId xmlns:a16="http://schemas.microsoft.com/office/drawing/2014/main" id="{F5E04699-59E1-4468-9E7C-83070EEB42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40" name="Isosceles Triangle 39">
              <a:extLst>
                <a:ext uri="{FF2B5EF4-FFF2-40B4-BE49-F238E27FC236}">
                  <a16:creationId xmlns:a16="http://schemas.microsoft.com/office/drawing/2014/main" id="{F2AE8F13-9A52-4D7F-9637-321EA7CF321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a:extLst>
              <a:ext uri="{FF2B5EF4-FFF2-40B4-BE49-F238E27FC236}">
                <a16:creationId xmlns:a16="http://schemas.microsoft.com/office/drawing/2014/main" id="{6BC894D2-9ABC-A3DB-09D7-D566B2FC5810}"/>
              </a:ext>
            </a:extLst>
          </p:cNvPr>
          <p:cNvSpPr>
            <a:spLocks noGrp="1"/>
          </p:cNvSpPr>
          <p:nvPr>
            <p:ph type="title"/>
          </p:nvPr>
        </p:nvSpPr>
        <p:spPr>
          <a:xfrm>
            <a:off x="1507067" y="2404534"/>
            <a:ext cx="7766936" cy="1646302"/>
          </a:xfrm>
        </p:spPr>
        <p:txBody>
          <a:bodyPr vert="horz" lIns="91440" tIns="45720" rIns="91440" bIns="45720" rtlCol="0" anchor="b">
            <a:normAutofit/>
          </a:bodyPr>
          <a:lstStyle/>
          <a:p>
            <a:pPr algn="r">
              <a:lnSpc>
                <a:spcPct val="90000"/>
              </a:lnSpc>
            </a:pPr>
            <a:r>
              <a:rPr lang="en-US" sz="5400" dirty="0"/>
              <a:t>Introduction</a:t>
            </a:r>
          </a:p>
        </p:txBody>
      </p:sp>
    </p:spTree>
    <p:extLst>
      <p:ext uri="{BB962C8B-B14F-4D97-AF65-F5344CB8AC3E}">
        <p14:creationId xmlns:p14="http://schemas.microsoft.com/office/powerpoint/2010/main" val="3092324819"/>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050" name="Picture 2" descr="How to Find Your Professional Purpose | FlexJobs">
            <a:extLst>
              <a:ext uri="{FF2B5EF4-FFF2-40B4-BE49-F238E27FC236}">
                <a16:creationId xmlns:a16="http://schemas.microsoft.com/office/drawing/2014/main" id="{0EE2DB4A-3405-03C0-05CE-7A81D3CB3CF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6316" r="15926"/>
          <a:stretch/>
        </p:blipFill>
        <p:spPr bwMode="auto">
          <a:xfrm>
            <a:off x="4269854" y="-1"/>
            <a:ext cx="7922146" cy="6858001"/>
          </a:xfrm>
          <a:custGeom>
            <a:avLst/>
            <a:gdLst/>
            <a:ahLst/>
            <a:cxnLst/>
            <a:rect l="l" t="t" r="r" b="b"/>
            <a:pathLst>
              <a:path w="7922146" h="6858001">
                <a:moveTo>
                  <a:pt x="379987" y="0"/>
                </a:moveTo>
                <a:lnTo>
                  <a:pt x="5304971" y="0"/>
                </a:lnTo>
                <a:lnTo>
                  <a:pt x="7065281" y="0"/>
                </a:lnTo>
                <a:lnTo>
                  <a:pt x="7397540" y="0"/>
                </a:lnTo>
                <a:lnTo>
                  <a:pt x="7397540" y="1"/>
                </a:lnTo>
                <a:lnTo>
                  <a:pt x="7922146" y="1"/>
                </a:lnTo>
                <a:lnTo>
                  <a:pt x="7922146" y="6858001"/>
                </a:lnTo>
                <a:lnTo>
                  <a:pt x="7065281" y="6858001"/>
                </a:lnTo>
                <a:lnTo>
                  <a:pt x="7065281" y="6858000"/>
                </a:lnTo>
                <a:lnTo>
                  <a:pt x="5932989" y="6858000"/>
                </a:lnTo>
                <a:lnTo>
                  <a:pt x="5932989" y="6858001"/>
                </a:lnTo>
                <a:lnTo>
                  <a:pt x="27809" y="6858001"/>
                </a:lnTo>
                <a:lnTo>
                  <a:pt x="1803228" y="4521201"/>
                </a:lnTo>
                <a:close/>
                <a:moveTo>
                  <a:pt x="0" y="0"/>
                </a:moveTo>
                <a:lnTo>
                  <a:pt x="379987" y="0"/>
                </a:lnTo>
                <a:lnTo>
                  <a:pt x="0" y="407"/>
                </a:lnTo>
                <a:close/>
              </a:path>
            </a:pathLst>
          </a:cu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6BC894D2-9ABC-A3DB-09D7-D566B2FC5810}"/>
              </a:ext>
            </a:extLst>
          </p:cNvPr>
          <p:cNvSpPr>
            <a:spLocks noGrp="1"/>
          </p:cNvSpPr>
          <p:nvPr>
            <p:ph type="title"/>
          </p:nvPr>
        </p:nvSpPr>
        <p:spPr>
          <a:xfrm>
            <a:off x="226363" y="602381"/>
            <a:ext cx="4625266" cy="1093254"/>
          </a:xfrm>
        </p:spPr>
        <p:txBody>
          <a:bodyPr>
            <a:normAutofit/>
          </a:bodyPr>
          <a:lstStyle/>
          <a:p>
            <a:r>
              <a:rPr lang="en-GB" sz="3200" dirty="0"/>
              <a:t>Purpose of the Presentation</a:t>
            </a:r>
          </a:p>
        </p:txBody>
      </p:sp>
      <p:cxnSp>
        <p:nvCxnSpPr>
          <p:cNvPr id="2054" name="Straight Connector 2054">
            <a:extLst>
              <a:ext uri="{FF2B5EF4-FFF2-40B4-BE49-F238E27FC236}">
                <a16:creationId xmlns:a16="http://schemas.microsoft.com/office/drawing/2014/main" id="{64FA5DFF-7FE6-4855-84E6-DFA78EE978B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056" name="Straight Connector 2056">
            <a:extLst>
              <a:ext uri="{FF2B5EF4-FFF2-40B4-BE49-F238E27FC236}">
                <a16:creationId xmlns:a16="http://schemas.microsoft.com/office/drawing/2014/main" id="{2AFD8CBA-54A3-4363-991B-B9C631BBFA7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058" name="Rectangle 23">
            <a:extLst>
              <a:ext uri="{FF2B5EF4-FFF2-40B4-BE49-F238E27FC236}">
                <a16:creationId xmlns:a16="http://schemas.microsoft.com/office/drawing/2014/main" id="{3F088236-D655-4F88-B238-E167623580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60" name="Rectangle 25">
            <a:extLst>
              <a:ext uri="{FF2B5EF4-FFF2-40B4-BE49-F238E27FC236}">
                <a16:creationId xmlns:a16="http://schemas.microsoft.com/office/drawing/2014/main" id="{3DAC0C92-199E-475C-9390-119A9B0272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62" name="Isosceles Triangle 24">
            <a:extLst>
              <a:ext uri="{FF2B5EF4-FFF2-40B4-BE49-F238E27FC236}">
                <a16:creationId xmlns:a16="http://schemas.microsoft.com/office/drawing/2014/main" id="{C4CFB339-0ED8-4FE2-9EF1-6D1375B849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64" name="Rectangle 27">
            <a:extLst>
              <a:ext uri="{FF2B5EF4-FFF2-40B4-BE49-F238E27FC236}">
                <a16:creationId xmlns:a16="http://schemas.microsoft.com/office/drawing/2014/main" id="{31896C80-2069-4431-9C19-83B9137344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47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66" name="Rectangle 28">
            <a:extLst>
              <a:ext uri="{FF2B5EF4-FFF2-40B4-BE49-F238E27FC236}">
                <a16:creationId xmlns:a16="http://schemas.microsoft.com/office/drawing/2014/main" id="{BF120A21-0841-4823-B0C4-28AEBCEF9B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68" name="Rectangle 29">
            <a:extLst>
              <a:ext uri="{FF2B5EF4-FFF2-40B4-BE49-F238E27FC236}">
                <a16:creationId xmlns:a16="http://schemas.microsoft.com/office/drawing/2014/main" id="{DBB05BAE-BBD3-4289-899F-A6851503C6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70" name="Isosceles Triangle 29">
            <a:extLst>
              <a:ext uri="{FF2B5EF4-FFF2-40B4-BE49-F238E27FC236}">
                <a16:creationId xmlns:a16="http://schemas.microsoft.com/office/drawing/2014/main" id="{9874D11C-36F5-4BBE-A490-019A54E953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4" name="Content Placeholder 3">
            <a:extLst>
              <a:ext uri="{FF2B5EF4-FFF2-40B4-BE49-F238E27FC236}">
                <a16:creationId xmlns:a16="http://schemas.microsoft.com/office/drawing/2014/main" id="{103C3743-BC4B-3D25-F195-EFFCB1D00A7B}"/>
              </a:ext>
            </a:extLst>
          </p:cNvPr>
          <p:cNvSpPr>
            <a:spLocks noGrp="1"/>
          </p:cNvSpPr>
          <p:nvPr>
            <p:ph idx="1"/>
          </p:nvPr>
        </p:nvSpPr>
        <p:spPr>
          <a:xfrm>
            <a:off x="235426" y="1832115"/>
            <a:ext cx="5064543" cy="3880773"/>
          </a:xfrm>
        </p:spPr>
        <p:txBody>
          <a:bodyPr>
            <a:normAutofit lnSpcReduction="10000"/>
          </a:bodyPr>
          <a:lstStyle/>
          <a:p>
            <a:r>
              <a:rPr lang="en-GB" sz="1200" dirty="0"/>
              <a:t>The goal of this short presentation is to grasp a soft understanding of multiculturalism - cultural conflict mediation in workplaces and how they can be managed and executed with respect to employees' religious and cultural differences and also to provide an overview of the importance of cultural diversity in the workplace.</a:t>
            </a:r>
          </a:p>
          <a:p>
            <a:endParaRPr lang="en-GB" sz="1200" dirty="0"/>
          </a:p>
          <a:p>
            <a:r>
              <a:rPr lang="en-GB" sz="1200" dirty="0"/>
              <a:t>The audience will gain an understanding of the benefits of cultural diversity in the workplace, the various types of cultural conflicts that can arise, and the strategies that can be used to effectively manage and mediate these conflicts through this presentation.</a:t>
            </a:r>
          </a:p>
          <a:p>
            <a:endParaRPr lang="en-GB" sz="1200" dirty="0"/>
          </a:p>
          <a:p>
            <a:r>
              <a:rPr lang="en-GB" sz="1200" dirty="0"/>
              <a:t>Finally, the presentation aims to provide practical recommendations and insights to employers in the European Union and Poland on how to create a more inclusive and harmonious workplace that values and respects their employees' cultural diversity.</a:t>
            </a:r>
          </a:p>
        </p:txBody>
      </p:sp>
    </p:spTree>
    <p:extLst>
      <p:ext uri="{BB962C8B-B14F-4D97-AF65-F5344CB8AC3E}">
        <p14:creationId xmlns:p14="http://schemas.microsoft.com/office/powerpoint/2010/main" val="15853978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2" descr="Cultural Diversity in the Workplace | BioSpace">
            <a:extLst>
              <a:ext uri="{FF2B5EF4-FFF2-40B4-BE49-F238E27FC236}">
                <a16:creationId xmlns:a16="http://schemas.microsoft.com/office/drawing/2014/main" id="{04DAD9B4-031E-808D-FAD9-ADD9CC5BDF7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2177" r="23133"/>
          <a:stretch/>
        </p:blipFill>
        <p:spPr bwMode="auto">
          <a:xfrm>
            <a:off x="4269854" y="-1"/>
            <a:ext cx="7922146" cy="6858001"/>
          </a:xfrm>
          <a:custGeom>
            <a:avLst/>
            <a:gdLst/>
            <a:ahLst/>
            <a:cxnLst/>
            <a:rect l="l" t="t" r="r" b="b"/>
            <a:pathLst>
              <a:path w="7922146" h="6858001">
                <a:moveTo>
                  <a:pt x="379987" y="0"/>
                </a:moveTo>
                <a:lnTo>
                  <a:pt x="5304971" y="0"/>
                </a:lnTo>
                <a:lnTo>
                  <a:pt x="7065281" y="0"/>
                </a:lnTo>
                <a:lnTo>
                  <a:pt x="7397540" y="0"/>
                </a:lnTo>
                <a:lnTo>
                  <a:pt x="7397540" y="1"/>
                </a:lnTo>
                <a:lnTo>
                  <a:pt x="7922146" y="1"/>
                </a:lnTo>
                <a:lnTo>
                  <a:pt x="7922146" y="6858001"/>
                </a:lnTo>
                <a:lnTo>
                  <a:pt x="7065281" y="6858001"/>
                </a:lnTo>
                <a:lnTo>
                  <a:pt x="7065281" y="6858000"/>
                </a:lnTo>
                <a:lnTo>
                  <a:pt x="5932989" y="6858000"/>
                </a:lnTo>
                <a:lnTo>
                  <a:pt x="5932989" y="6858001"/>
                </a:lnTo>
                <a:lnTo>
                  <a:pt x="27809" y="6858001"/>
                </a:lnTo>
                <a:lnTo>
                  <a:pt x="1803228" y="4521201"/>
                </a:lnTo>
                <a:close/>
                <a:moveTo>
                  <a:pt x="0" y="0"/>
                </a:moveTo>
                <a:lnTo>
                  <a:pt x="379987" y="0"/>
                </a:lnTo>
                <a:lnTo>
                  <a:pt x="0" y="407"/>
                </a:lnTo>
                <a:close/>
              </a:path>
            </a:pathLst>
          </a:custGeom>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6BC894D2-9ABC-A3DB-09D7-D566B2FC5810}"/>
              </a:ext>
            </a:extLst>
          </p:cNvPr>
          <p:cNvSpPr>
            <a:spLocks noGrp="1"/>
          </p:cNvSpPr>
          <p:nvPr>
            <p:ph type="title"/>
          </p:nvPr>
        </p:nvSpPr>
        <p:spPr>
          <a:xfrm>
            <a:off x="677333" y="609600"/>
            <a:ext cx="4285284" cy="1320800"/>
          </a:xfrm>
        </p:spPr>
        <p:txBody>
          <a:bodyPr>
            <a:normAutofit/>
          </a:bodyPr>
          <a:lstStyle/>
          <a:p>
            <a:r>
              <a:rPr lang="en-GB" sz="3200" dirty="0"/>
              <a:t>Definition of Multiculturalism</a:t>
            </a:r>
          </a:p>
        </p:txBody>
      </p:sp>
      <p:sp>
        <p:nvSpPr>
          <p:cNvPr id="31" name="Content Placeholder 2">
            <a:extLst>
              <a:ext uri="{FF2B5EF4-FFF2-40B4-BE49-F238E27FC236}">
                <a16:creationId xmlns:a16="http://schemas.microsoft.com/office/drawing/2014/main" id="{827C98B6-70C0-4C23-4F0D-99E07D51A3EA}"/>
              </a:ext>
            </a:extLst>
          </p:cNvPr>
          <p:cNvSpPr>
            <a:spLocks noGrp="1"/>
          </p:cNvSpPr>
          <p:nvPr>
            <p:ph idx="1"/>
          </p:nvPr>
        </p:nvSpPr>
        <p:spPr>
          <a:xfrm>
            <a:off x="645654" y="1938866"/>
            <a:ext cx="4595057" cy="3880773"/>
          </a:xfrm>
        </p:spPr>
        <p:txBody>
          <a:bodyPr>
            <a:normAutofit/>
          </a:bodyPr>
          <a:lstStyle/>
          <a:p>
            <a:pPr>
              <a:lnSpc>
                <a:spcPct val="90000"/>
              </a:lnSpc>
            </a:pPr>
            <a:r>
              <a:rPr lang="en-GB" sz="1200" dirty="0">
                <a:latin typeface="Trebuchet MS (Body)"/>
                <a:cs typeface="Calibri" panose="020F0502020204030204" pitchFamily="34" charset="0"/>
              </a:rPr>
              <a:t>The coexistence of multiple cultures in a society, workplace, or organization is referred to as multiculturalism. The European Union (EU) has a diverse population, with people from all over the world living and working together. Cultural conflict can arise as a result of differences in values, beliefs, and practices, which are exacerbated by diversity. </a:t>
            </a:r>
          </a:p>
          <a:p>
            <a:pPr>
              <a:lnSpc>
                <a:spcPct val="90000"/>
              </a:lnSpc>
            </a:pPr>
            <a:endParaRPr lang="en-GB" sz="1200" dirty="0">
              <a:latin typeface="Trebuchet MS (Body)"/>
              <a:cs typeface="Calibri" panose="020F0502020204030204" pitchFamily="34" charset="0"/>
            </a:endParaRPr>
          </a:p>
          <a:p>
            <a:pPr>
              <a:lnSpc>
                <a:spcPct val="90000"/>
              </a:lnSpc>
            </a:pPr>
            <a:r>
              <a:rPr lang="en-GB" sz="1200" dirty="0">
                <a:latin typeface="Trebuchet MS (Body)"/>
                <a:cs typeface="Calibri" panose="020F0502020204030204" pitchFamily="34" charset="0"/>
              </a:rPr>
              <a:t>"</a:t>
            </a:r>
            <a:r>
              <a:rPr lang="en-GB" sz="1200" i="1" dirty="0">
                <a:latin typeface="Trebuchet MS (Body)"/>
                <a:cs typeface="Calibri" panose="020F0502020204030204" pitchFamily="34" charset="0"/>
              </a:rPr>
              <a:t>Multiculturalism refers to the existence of difference and uneven power relations among populations in terms of racial, ethnic, religious, geographical distinctions, and other cultural markers that deviate from dominant, often racialized</a:t>
            </a:r>
            <a:r>
              <a:rPr lang="en-GB" sz="1200" dirty="0">
                <a:latin typeface="Trebuchet MS (Body)"/>
                <a:cs typeface="Calibri" panose="020F0502020204030204" pitchFamily="34" charset="0"/>
              </a:rPr>
              <a:t>, "norms," according to John Clayton in the International Encyclopaedia of Human Geography (Second Edition), 2020.</a:t>
            </a:r>
          </a:p>
          <a:p>
            <a:pPr>
              <a:lnSpc>
                <a:spcPct val="90000"/>
              </a:lnSpc>
            </a:pPr>
            <a:endParaRPr lang="en-GB" sz="1200" dirty="0">
              <a:latin typeface="Trebuchet MS (Body)"/>
              <a:cs typeface="Calibri" panose="020F0502020204030204" pitchFamily="34" charset="0"/>
            </a:endParaRPr>
          </a:p>
        </p:txBody>
      </p:sp>
      <p:cxnSp>
        <p:nvCxnSpPr>
          <p:cNvPr id="37" name="Straight Connector 36">
            <a:extLst>
              <a:ext uri="{FF2B5EF4-FFF2-40B4-BE49-F238E27FC236}">
                <a16:creationId xmlns:a16="http://schemas.microsoft.com/office/drawing/2014/main" id="{64FA5DFF-7FE6-4855-84E6-DFA78EE978B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39" name="Straight Connector 38">
            <a:extLst>
              <a:ext uri="{FF2B5EF4-FFF2-40B4-BE49-F238E27FC236}">
                <a16:creationId xmlns:a16="http://schemas.microsoft.com/office/drawing/2014/main" id="{2AFD8CBA-54A3-4363-991B-B9C631BBFA7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41" name="Rectangle 23">
            <a:extLst>
              <a:ext uri="{FF2B5EF4-FFF2-40B4-BE49-F238E27FC236}">
                <a16:creationId xmlns:a16="http://schemas.microsoft.com/office/drawing/2014/main" id="{3F088236-D655-4F88-B238-E167623580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43" name="Rectangle 25">
            <a:extLst>
              <a:ext uri="{FF2B5EF4-FFF2-40B4-BE49-F238E27FC236}">
                <a16:creationId xmlns:a16="http://schemas.microsoft.com/office/drawing/2014/main" id="{3DAC0C92-199E-475C-9390-119A9B0272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45" name="Isosceles Triangle 24">
            <a:extLst>
              <a:ext uri="{FF2B5EF4-FFF2-40B4-BE49-F238E27FC236}">
                <a16:creationId xmlns:a16="http://schemas.microsoft.com/office/drawing/2014/main" id="{C4CFB339-0ED8-4FE2-9EF1-6D1375B849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47" name="Rectangle 27">
            <a:extLst>
              <a:ext uri="{FF2B5EF4-FFF2-40B4-BE49-F238E27FC236}">
                <a16:creationId xmlns:a16="http://schemas.microsoft.com/office/drawing/2014/main" id="{31896C80-2069-4431-9C19-83B9137344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47000"/>
            </a:schemeClr>
          </a:solidFill>
          <a:ln>
            <a:noFill/>
          </a:ln>
          <a:effectLst/>
        </p:spPr>
        <p:style>
          <a:lnRef idx="1">
            <a:schemeClr val="accent1"/>
          </a:lnRef>
          <a:fillRef idx="3">
            <a:schemeClr val="accent1"/>
          </a:fillRef>
          <a:effectRef idx="2">
            <a:schemeClr val="accent1"/>
          </a:effectRef>
          <a:fontRef idx="minor">
            <a:schemeClr val="lt1"/>
          </a:fontRef>
        </p:style>
      </p:sp>
      <p:sp>
        <p:nvSpPr>
          <p:cNvPr id="49" name="Rectangle 28">
            <a:extLst>
              <a:ext uri="{FF2B5EF4-FFF2-40B4-BE49-F238E27FC236}">
                <a16:creationId xmlns:a16="http://schemas.microsoft.com/office/drawing/2014/main" id="{BF120A21-0841-4823-B0C4-28AEBCEF9B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51" name="Rectangle 29">
            <a:extLst>
              <a:ext uri="{FF2B5EF4-FFF2-40B4-BE49-F238E27FC236}">
                <a16:creationId xmlns:a16="http://schemas.microsoft.com/office/drawing/2014/main" id="{DBB05BAE-BBD3-4289-899F-A6851503C6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53" name="Isosceles Triangle 29">
            <a:extLst>
              <a:ext uri="{FF2B5EF4-FFF2-40B4-BE49-F238E27FC236}">
                <a16:creationId xmlns:a16="http://schemas.microsoft.com/office/drawing/2014/main" id="{9874D11C-36F5-4BBE-A490-019A54E953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5" name="TextBox 4">
            <a:extLst>
              <a:ext uri="{FF2B5EF4-FFF2-40B4-BE49-F238E27FC236}">
                <a16:creationId xmlns:a16="http://schemas.microsoft.com/office/drawing/2014/main" id="{0509ADEE-8860-0822-BDCC-B24FD8AE098C}"/>
              </a:ext>
            </a:extLst>
          </p:cNvPr>
          <p:cNvSpPr txBox="1"/>
          <p:nvPr/>
        </p:nvSpPr>
        <p:spPr>
          <a:xfrm>
            <a:off x="3070111" y="6421488"/>
            <a:ext cx="6548022" cy="307777"/>
          </a:xfrm>
          <a:prstGeom prst="rect">
            <a:avLst/>
          </a:prstGeom>
          <a:noFill/>
        </p:spPr>
        <p:txBody>
          <a:bodyPr wrap="square">
            <a:spAutoFit/>
          </a:bodyPr>
          <a:lstStyle/>
          <a:p>
            <a:pPr>
              <a:spcAft>
                <a:spcPts val="600"/>
              </a:spcAft>
            </a:pPr>
            <a:r>
              <a:rPr lang="en-GB" sz="1400" dirty="0">
                <a:hlinkClick r:id="rId3"/>
              </a:rPr>
              <a:t>https://www.sciencedirect.com/topics/social-sciences/multiculturalism</a:t>
            </a:r>
            <a:endParaRPr lang="en-GB" sz="1400" dirty="0"/>
          </a:p>
        </p:txBody>
      </p:sp>
    </p:spTree>
    <p:extLst>
      <p:ext uri="{BB962C8B-B14F-4D97-AF65-F5344CB8AC3E}">
        <p14:creationId xmlns:p14="http://schemas.microsoft.com/office/powerpoint/2010/main" val="16971037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EB6AC5-5FB5-8399-E2B6-A4B37DEA8541}"/>
              </a:ext>
            </a:extLst>
          </p:cNvPr>
          <p:cNvSpPr>
            <a:spLocks noGrp="1"/>
          </p:cNvSpPr>
          <p:nvPr>
            <p:ph type="title"/>
          </p:nvPr>
        </p:nvSpPr>
        <p:spPr/>
        <p:txBody>
          <a:bodyPr>
            <a:normAutofit fontScale="90000"/>
          </a:bodyPr>
          <a:lstStyle/>
          <a:p>
            <a:r>
              <a:rPr lang="en-GB" dirty="0"/>
              <a:t>Reasons why Multicultural Education is Essential in our Diverse World</a:t>
            </a:r>
            <a:br>
              <a:rPr lang="en-GB" dirty="0"/>
            </a:br>
            <a:br>
              <a:rPr lang="en-GB" dirty="0"/>
            </a:br>
            <a:endParaRPr lang="en-GB" dirty="0"/>
          </a:p>
        </p:txBody>
      </p:sp>
      <p:sp>
        <p:nvSpPr>
          <p:cNvPr id="3" name="Content Placeholder 2">
            <a:extLst>
              <a:ext uri="{FF2B5EF4-FFF2-40B4-BE49-F238E27FC236}">
                <a16:creationId xmlns:a16="http://schemas.microsoft.com/office/drawing/2014/main" id="{D8BC2941-38E7-4DA8-6A28-82B920626D07}"/>
              </a:ext>
            </a:extLst>
          </p:cNvPr>
          <p:cNvSpPr>
            <a:spLocks noGrp="1"/>
          </p:cNvSpPr>
          <p:nvPr>
            <p:ph idx="1"/>
          </p:nvPr>
        </p:nvSpPr>
        <p:spPr>
          <a:xfrm>
            <a:off x="677334" y="2060194"/>
            <a:ext cx="6913074" cy="1798852"/>
          </a:xfrm>
        </p:spPr>
        <p:txBody>
          <a:bodyPr>
            <a:normAutofit/>
          </a:bodyPr>
          <a:lstStyle/>
          <a:p>
            <a:r>
              <a:rPr lang="en-GB" sz="1200" dirty="0"/>
              <a:t>The number of international immigrants skyrocketed from 153 million in mid-1990 to 271 million in mid-2019 (United Nations, 2019), which leads to modern societies becoming far more culturally diverse.</a:t>
            </a:r>
          </a:p>
          <a:p>
            <a:r>
              <a:rPr lang="en-GB" sz="1200" dirty="0"/>
              <a:t>Hence, multicultural education is more crucial than ever in breaking down stereotypes, and intolerance; ensuring our new citizens feel welcome and included in their newly adopted society.</a:t>
            </a:r>
          </a:p>
          <a:p>
            <a:r>
              <a:rPr lang="en-GB" sz="1200" dirty="0"/>
              <a:t>Six reasons why multicultural education is essential are;</a:t>
            </a:r>
          </a:p>
          <a:p>
            <a:endParaRPr lang="en-GB" sz="1200" dirty="0"/>
          </a:p>
        </p:txBody>
      </p:sp>
      <p:sp>
        <p:nvSpPr>
          <p:cNvPr id="5" name="TextBox 4">
            <a:extLst>
              <a:ext uri="{FF2B5EF4-FFF2-40B4-BE49-F238E27FC236}">
                <a16:creationId xmlns:a16="http://schemas.microsoft.com/office/drawing/2014/main" id="{39DB715E-794E-69D5-B2F6-430E15076A4F}"/>
              </a:ext>
            </a:extLst>
          </p:cNvPr>
          <p:cNvSpPr txBox="1"/>
          <p:nvPr/>
        </p:nvSpPr>
        <p:spPr>
          <a:xfrm>
            <a:off x="1301256" y="3773439"/>
            <a:ext cx="6688647" cy="2492990"/>
          </a:xfrm>
          <a:prstGeom prst="rect">
            <a:avLst/>
          </a:prstGeom>
          <a:noFill/>
        </p:spPr>
        <p:txBody>
          <a:bodyPr wrap="square">
            <a:spAutoFit/>
          </a:bodyPr>
          <a:lstStyle/>
          <a:p>
            <a:pPr marL="400050" indent="-400050">
              <a:buFont typeface="Arial" panose="020B0604020202020204" pitchFamily="34" charset="0"/>
              <a:buChar char="•"/>
            </a:pPr>
            <a:r>
              <a:rPr lang="en-GB" sz="1200" dirty="0"/>
              <a:t>Assist cultural groups in feeling included, and therefore feeling they belong in the school community. This, of course, makes immigrant and non-white students more motivated and engaged to learn.</a:t>
            </a:r>
          </a:p>
          <a:p>
            <a:pPr marL="285750" indent="-285750">
              <a:buFont typeface="Arial" panose="020B0604020202020204" pitchFamily="34" charset="0"/>
              <a:buChar char="•"/>
            </a:pPr>
            <a:endParaRPr lang="en-GB" sz="1200" dirty="0"/>
          </a:p>
          <a:p>
            <a:pPr marL="400050" indent="-400050">
              <a:buFont typeface="Arial" panose="020B0604020202020204" pitchFamily="34" charset="0"/>
              <a:buChar char="•"/>
            </a:pPr>
            <a:r>
              <a:rPr lang="en-GB" sz="1200" dirty="0"/>
              <a:t>Gain accurate representation and knowledge of cultural groups.</a:t>
            </a:r>
          </a:p>
          <a:p>
            <a:pPr marL="285750" indent="-285750">
              <a:buFont typeface="Arial" panose="020B0604020202020204" pitchFamily="34" charset="0"/>
              <a:buChar char="•"/>
            </a:pPr>
            <a:endParaRPr lang="en-GB" sz="1200" dirty="0"/>
          </a:p>
          <a:p>
            <a:pPr marL="400050" indent="-400050">
              <a:buFont typeface="Arial" panose="020B0604020202020204" pitchFamily="34" charset="0"/>
              <a:buChar char="•"/>
            </a:pPr>
            <a:r>
              <a:rPr lang="en-GB" sz="1200" dirty="0"/>
              <a:t>Promote intercultural interaction and harmony in a school setting.</a:t>
            </a:r>
          </a:p>
          <a:p>
            <a:pPr marL="285750" indent="-285750">
              <a:buFont typeface="Arial" panose="020B0604020202020204" pitchFamily="34" charset="0"/>
              <a:buChar char="•"/>
            </a:pPr>
            <a:endParaRPr lang="en-GB" sz="1200" dirty="0"/>
          </a:p>
          <a:p>
            <a:pPr marL="400050" indent="-400050">
              <a:buFont typeface="Arial" panose="020B0604020202020204" pitchFamily="34" charset="0"/>
              <a:buChar char="•"/>
            </a:pPr>
            <a:r>
              <a:rPr lang="en-GB" sz="1200" dirty="0"/>
              <a:t>Mindset of critical thinking on current social issues surrounding cultural diversity.</a:t>
            </a:r>
          </a:p>
          <a:p>
            <a:pPr marL="285750" indent="-285750">
              <a:buFont typeface="Arial" panose="020B0604020202020204" pitchFamily="34" charset="0"/>
              <a:buChar char="•"/>
            </a:pPr>
            <a:endParaRPr lang="en-GB" sz="1200" dirty="0"/>
          </a:p>
          <a:p>
            <a:pPr marL="400050" indent="-400050">
              <a:buFont typeface="Arial" panose="020B0604020202020204" pitchFamily="34" charset="0"/>
              <a:buChar char="•"/>
            </a:pPr>
            <a:r>
              <a:rPr lang="en-GB" sz="1200" dirty="0"/>
              <a:t>Advanced equity in education.</a:t>
            </a:r>
          </a:p>
          <a:p>
            <a:pPr marL="285750" indent="-285750">
              <a:buFont typeface="Arial" panose="020B0604020202020204" pitchFamily="34" charset="0"/>
              <a:buChar char="•"/>
            </a:pPr>
            <a:endParaRPr lang="en-GB" sz="1200" dirty="0"/>
          </a:p>
          <a:p>
            <a:pPr marL="400050" indent="-400050">
              <a:buFont typeface="Arial" panose="020B0604020202020204" pitchFamily="34" charset="0"/>
              <a:buChar char="•"/>
            </a:pPr>
            <a:r>
              <a:rPr lang="en-GB" sz="1200" dirty="0"/>
              <a:t>Promote multiculturalism and multicultural education amongst teachers and educators.</a:t>
            </a:r>
          </a:p>
        </p:txBody>
      </p:sp>
      <p:sp>
        <p:nvSpPr>
          <p:cNvPr id="7" name="TextBox 6">
            <a:extLst>
              <a:ext uri="{FF2B5EF4-FFF2-40B4-BE49-F238E27FC236}">
                <a16:creationId xmlns:a16="http://schemas.microsoft.com/office/drawing/2014/main" id="{6DD01B22-9FDB-F232-D9C6-9361CE6242EC}"/>
              </a:ext>
            </a:extLst>
          </p:cNvPr>
          <p:cNvSpPr txBox="1"/>
          <p:nvPr/>
        </p:nvSpPr>
        <p:spPr>
          <a:xfrm>
            <a:off x="2376293" y="6581001"/>
            <a:ext cx="7439414" cy="276999"/>
          </a:xfrm>
          <a:prstGeom prst="rect">
            <a:avLst/>
          </a:prstGeom>
          <a:noFill/>
        </p:spPr>
        <p:txBody>
          <a:bodyPr wrap="square">
            <a:spAutoFit/>
          </a:bodyPr>
          <a:lstStyle/>
          <a:p>
            <a:r>
              <a:rPr lang="en-GB" sz="1200" dirty="0">
                <a:hlinkClick r:id="rId2"/>
              </a:rPr>
              <a:t>https://culturalinfusion.org.au/6-reasons-why-multicultural-education-is-essential-in-our-diverse-world/</a:t>
            </a:r>
            <a:endParaRPr lang="en-GB" sz="1200" dirty="0"/>
          </a:p>
        </p:txBody>
      </p:sp>
    </p:spTree>
    <p:extLst>
      <p:ext uri="{BB962C8B-B14F-4D97-AF65-F5344CB8AC3E}">
        <p14:creationId xmlns:p14="http://schemas.microsoft.com/office/powerpoint/2010/main" val="7835063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53" name="Group 16">
            <a:extLst>
              <a:ext uri="{FF2B5EF4-FFF2-40B4-BE49-F238E27FC236}">
                <a16:creationId xmlns:a16="http://schemas.microsoft.com/office/drawing/2014/main" id="{28460BD8-AE3F-4AC9-9D0B-717052AA5D3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18" name="Straight Connector 17">
              <a:extLst>
                <a:ext uri="{FF2B5EF4-FFF2-40B4-BE49-F238E27FC236}">
                  <a16:creationId xmlns:a16="http://schemas.microsoft.com/office/drawing/2014/main" id="{54420CFE-F482-466E-9E1E-C78513C0B85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9" name="Straight Connector 18">
              <a:extLst>
                <a:ext uri="{FF2B5EF4-FFF2-40B4-BE49-F238E27FC236}">
                  <a16:creationId xmlns:a16="http://schemas.microsoft.com/office/drawing/2014/main" id="{5331032B-BD21-4BDA-920C-12E35805256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0" name="Rectangle 23">
              <a:extLst>
                <a:ext uri="{FF2B5EF4-FFF2-40B4-BE49-F238E27FC236}">
                  <a16:creationId xmlns:a16="http://schemas.microsoft.com/office/drawing/2014/main" id="{E7514DA3-59E7-409E-8A3B-AD097F6E56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Rectangle 25">
              <a:extLst>
                <a:ext uri="{FF2B5EF4-FFF2-40B4-BE49-F238E27FC236}">
                  <a16:creationId xmlns:a16="http://schemas.microsoft.com/office/drawing/2014/main" id="{57B9A2A6-3BE4-4599-9364-F71C5BFD61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Isosceles Triangle 21">
              <a:extLst>
                <a:ext uri="{FF2B5EF4-FFF2-40B4-BE49-F238E27FC236}">
                  <a16:creationId xmlns:a16="http://schemas.microsoft.com/office/drawing/2014/main" id="{4FD744C6-4ED8-4BC9-BF68-6BDF701C5D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7">
              <a:extLst>
                <a:ext uri="{FF2B5EF4-FFF2-40B4-BE49-F238E27FC236}">
                  <a16:creationId xmlns:a16="http://schemas.microsoft.com/office/drawing/2014/main" id="{092C5BAD-C911-4F8F-A1C5-470268BE668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8">
              <a:extLst>
                <a:ext uri="{FF2B5EF4-FFF2-40B4-BE49-F238E27FC236}">
                  <a16:creationId xmlns:a16="http://schemas.microsoft.com/office/drawing/2014/main" id="{B133D0C8-4EC4-424F-8E70-0482D5B1B65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9">
              <a:extLst>
                <a:ext uri="{FF2B5EF4-FFF2-40B4-BE49-F238E27FC236}">
                  <a16:creationId xmlns:a16="http://schemas.microsoft.com/office/drawing/2014/main" id="{7B1532A0-F4B3-4DE8-B18F-740CAAD25A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Isosceles Triangle 25">
              <a:extLst>
                <a:ext uri="{FF2B5EF4-FFF2-40B4-BE49-F238E27FC236}">
                  <a16:creationId xmlns:a16="http://schemas.microsoft.com/office/drawing/2014/main" id="{8EFDD162-BBBA-4062-8BBF-53DBA109137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a:extLst>
                <a:ext uri="{FF2B5EF4-FFF2-40B4-BE49-F238E27FC236}">
                  <a16:creationId xmlns:a16="http://schemas.microsoft.com/office/drawing/2014/main" id="{DCFC9E65-3E19-4483-B952-25D29683CA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useBgFill="1">
        <p:nvSpPr>
          <p:cNvPr id="54" name="Rectangle 28">
            <a:extLst>
              <a:ext uri="{FF2B5EF4-FFF2-40B4-BE49-F238E27FC236}">
                <a16:creationId xmlns:a16="http://schemas.microsoft.com/office/drawing/2014/main" id="{27577DEC-D9A5-404D-9789-702F4319BE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5" name="Group 30">
            <a:extLst>
              <a:ext uri="{FF2B5EF4-FFF2-40B4-BE49-F238E27FC236}">
                <a16:creationId xmlns:a16="http://schemas.microsoft.com/office/drawing/2014/main" id="{CEEA9366-CEA8-4F23-B065-4337F0D836F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32" name="Straight Connector 31">
              <a:extLst>
                <a:ext uri="{FF2B5EF4-FFF2-40B4-BE49-F238E27FC236}">
                  <a16:creationId xmlns:a16="http://schemas.microsoft.com/office/drawing/2014/main" id="{904A03D6-39B4-4278-9BE1-A07E024499B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rgbClr val="FFFFFF"/>
              </a:solidFill>
            </a:ln>
          </p:spPr>
          <p:style>
            <a:lnRef idx="2">
              <a:schemeClr val="accent1"/>
            </a:lnRef>
            <a:fillRef idx="0">
              <a:schemeClr val="accent1"/>
            </a:fillRef>
            <a:effectRef idx="1">
              <a:schemeClr val="accent1"/>
            </a:effectRef>
            <a:fontRef idx="minor">
              <a:schemeClr val="tx1"/>
            </a:fontRef>
          </p:style>
        </p:cxnSp>
        <p:cxnSp>
          <p:nvCxnSpPr>
            <p:cNvPr id="56" name="Straight Connector 32">
              <a:extLst>
                <a:ext uri="{FF2B5EF4-FFF2-40B4-BE49-F238E27FC236}">
                  <a16:creationId xmlns:a16="http://schemas.microsoft.com/office/drawing/2014/main" id="{FBE459AF-3736-4886-82E0-9B5DA427B5E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alpha val="80000"/>
                </a:schemeClr>
              </a:solidFill>
            </a:ln>
          </p:spPr>
          <p:style>
            <a:lnRef idx="2">
              <a:schemeClr val="accent1"/>
            </a:lnRef>
            <a:fillRef idx="0">
              <a:schemeClr val="accent1"/>
            </a:fillRef>
            <a:effectRef idx="1">
              <a:schemeClr val="accent1"/>
            </a:effectRef>
            <a:fontRef idx="minor">
              <a:schemeClr val="tx1"/>
            </a:fontRef>
          </p:style>
        </p:cxnSp>
        <p:sp>
          <p:nvSpPr>
            <p:cNvPr id="34" name="Rectangle 23">
              <a:extLst>
                <a:ext uri="{FF2B5EF4-FFF2-40B4-BE49-F238E27FC236}">
                  <a16:creationId xmlns:a16="http://schemas.microsoft.com/office/drawing/2014/main" id="{4B6B88EF-180C-4E39-8A3F-A52E87110C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57" name="Rectangle 25">
              <a:extLst>
                <a:ext uri="{FF2B5EF4-FFF2-40B4-BE49-F238E27FC236}">
                  <a16:creationId xmlns:a16="http://schemas.microsoft.com/office/drawing/2014/main" id="{52DFAACF-64D0-4621-8FF4-E2F03C3E8D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6" name="Isosceles Triangle 35">
              <a:extLst>
                <a:ext uri="{FF2B5EF4-FFF2-40B4-BE49-F238E27FC236}">
                  <a16:creationId xmlns:a16="http://schemas.microsoft.com/office/drawing/2014/main" id="{36611FF0-65B3-49DB-97C6-1B72AAD0FB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37" name="Rectangle 27">
              <a:extLst>
                <a:ext uri="{FF2B5EF4-FFF2-40B4-BE49-F238E27FC236}">
                  <a16:creationId xmlns:a16="http://schemas.microsoft.com/office/drawing/2014/main" id="{0F7407FE-86B1-4890-9D80-9406FBF29E4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8" name="Rectangle 29">
              <a:extLst>
                <a:ext uri="{FF2B5EF4-FFF2-40B4-BE49-F238E27FC236}">
                  <a16:creationId xmlns:a16="http://schemas.microsoft.com/office/drawing/2014/main" id="{EBD42D5B-8F87-45B3-98B3-C66944F92E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9" name="Isosceles Triangle 38">
              <a:extLst>
                <a:ext uri="{FF2B5EF4-FFF2-40B4-BE49-F238E27FC236}">
                  <a16:creationId xmlns:a16="http://schemas.microsoft.com/office/drawing/2014/main" id="{F5E04699-59E1-4468-9E7C-83070EEB42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40" name="Isosceles Triangle 39">
              <a:extLst>
                <a:ext uri="{FF2B5EF4-FFF2-40B4-BE49-F238E27FC236}">
                  <a16:creationId xmlns:a16="http://schemas.microsoft.com/office/drawing/2014/main" id="{F2AE8F13-9A52-4D7F-9637-321EA7CF321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a:extLst>
              <a:ext uri="{FF2B5EF4-FFF2-40B4-BE49-F238E27FC236}">
                <a16:creationId xmlns:a16="http://schemas.microsoft.com/office/drawing/2014/main" id="{6BC894D2-9ABC-A3DB-09D7-D566B2FC5810}"/>
              </a:ext>
            </a:extLst>
          </p:cNvPr>
          <p:cNvSpPr>
            <a:spLocks noGrp="1"/>
          </p:cNvSpPr>
          <p:nvPr>
            <p:ph type="title"/>
          </p:nvPr>
        </p:nvSpPr>
        <p:spPr>
          <a:xfrm>
            <a:off x="1507067" y="2404534"/>
            <a:ext cx="7766936" cy="1646302"/>
          </a:xfrm>
        </p:spPr>
        <p:txBody>
          <a:bodyPr vert="horz" lIns="91440" tIns="45720" rIns="91440" bIns="45720" rtlCol="0" anchor="b">
            <a:normAutofit/>
          </a:bodyPr>
          <a:lstStyle/>
          <a:p>
            <a:pPr algn="r">
              <a:lnSpc>
                <a:spcPct val="90000"/>
              </a:lnSpc>
            </a:pPr>
            <a:r>
              <a:rPr lang="en-US" sz="5400" dirty="0"/>
              <a:t>Cultural Diversity in Workplaces</a:t>
            </a:r>
          </a:p>
        </p:txBody>
      </p:sp>
    </p:spTree>
    <p:extLst>
      <p:ext uri="{BB962C8B-B14F-4D97-AF65-F5344CB8AC3E}">
        <p14:creationId xmlns:p14="http://schemas.microsoft.com/office/powerpoint/2010/main" val="618282071"/>
      </p:ext>
    </p:extLst>
  </p:cSld>
  <p:clrMapOvr>
    <a:overrideClrMapping bg1="dk1" tx1="lt1" bg2="dk2" tx2="lt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AF82A5-1A41-5A6E-407F-3A592FA569C6}"/>
              </a:ext>
            </a:extLst>
          </p:cNvPr>
          <p:cNvSpPr>
            <a:spLocks noGrp="1"/>
          </p:cNvSpPr>
          <p:nvPr>
            <p:ph type="title"/>
          </p:nvPr>
        </p:nvSpPr>
        <p:spPr>
          <a:xfrm>
            <a:off x="5536734" y="609600"/>
            <a:ext cx="3737268" cy="1320800"/>
          </a:xfrm>
        </p:spPr>
        <p:txBody>
          <a:bodyPr>
            <a:normAutofit/>
          </a:bodyPr>
          <a:lstStyle/>
          <a:p>
            <a:r>
              <a:rPr lang="en-GB" sz="3300"/>
              <a:t>Overview of Cultural Diversity</a:t>
            </a:r>
          </a:p>
        </p:txBody>
      </p:sp>
      <p:sp>
        <p:nvSpPr>
          <p:cNvPr id="3" name="Content Placeholder 2">
            <a:extLst>
              <a:ext uri="{FF2B5EF4-FFF2-40B4-BE49-F238E27FC236}">
                <a16:creationId xmlns:a16="http://schemas.microsoft.com/office/drawing/2014/main" id="{424DE7FE-5719-EBB0-6E07-0EA40B81C054}"/>
              </a:ext>
            </a:extLst>
          </p:cNvPr>
          <p:cNvSpPr>
            <a:spLocks noGrp="1"/>
          </p:cNvSpPr>
          <p:nvPr>
            <p:ph idx="1"/>
          </p:nvPr>
        </p:nvSpPr>
        <p:spPr>
          <a:xfrm>
            <a:off x="5175682" y="2160589"/>
            <a:ext cx="4620071" cy="3880773"/>
          </a:xfrm>
        </p:spPr>
        <p:txBody>
          <a:bodyPr>
            <a:normAutofit lnSpcReduction="10000"/>
          </a:bodyPr>
          <a:lstStyle/>
          <a:p>
            <a:pPr>
              <a:lnSpc>
                <a:spcPct val="90000"/>
              </a:lnSpc>
            </a:pPr>
            <a:r>
              <a:rPr lang="en-GB" sz="1200" dirty="0"/>
              <a:t>Cultural diversity refers to the variety of cultures, beliefs, practices, and languages within a society or a group of people. It is the coexistence of different cultural backgrounds and ways of life. Cultural diversity can exist at different levels, including within a country, a region, a city, a neighborhood, or even within a family.</a:t>
            </a:r>
          </a:p>
          <a:p>
            <a:pPr>
              <a:lnSpc>
                <a:spcPct val="90000"/>
              </a:lnSpc>
            </a:pPr>
            <a:endParaRPr lang="en-GB" sz="1200" dirty="0"/>
          </a:p>
          <a:p>
            <a:pPr>
              <a:lnSpc>
                <a:spcPct val="90000"/>
              </a:lnSpc>
            </a:pPr>
            <a:r>
              <a:rPr lang="en-GB" sz="1200" dirty="0"/>
              <a:t>It is shaped by various factors, such as history, migration, globalization, and technology. It can manifest in different forms, such as art, music, food, religion, language, and traditions. Cultural diversity is not only a source of social richness and creativity, but it can also pose challenges and opportunities for individuals and communities, such as issues related to integration, social cohesion, and intercultural communication.</a:t>
            </a:r>
          </a:p>
          <a:p>
            <a:pPr>
              <a:lnSpc>
                <a:spcPct val="90000"/>
              </a:lnSpc>
            </a:pPr>
            <a:endParaRPr lang="en-GB" sz="1200" dirty="0"/>
          </a:p>
          <a:p>
            <a:pPr>
              <a:lnSpc>
                <a:spcPct val="90000"/>
              </a:lnSpc>
            </a:pPr>
            <a:r>
              <a:rPr lang="en-GB" sz="1200" dirty="0"/>
              <a:t>It is recognized and promoted as a value and a human right by many international organizations, such as UNESCO and the United Nations. It is considered an essential component of sustainable development and a means to achieve social, economic, and political progress.</a:t>
            </a:r>
          </a:p>
        </p:txBody>
      </p:sp>
      <p:pic>
        <p:nvPicPr>
          <p:cNvPr id="1030" name="Picture 6" descr="Importance of Cultural Diversity in the Workplace - Deputy">
            <a:extLst>
              <a:ext uri="{FF2B5EF4-FFF2-40B4-BE49-F238E27FC236}">
                <a16:creationId xmlns:a16="http://schemas.microsoft.com/office/drawing/2014/main" id="{8E1F73F7-1D34-6570-CD89-4AE598E9F1C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6958" r="33708"/>
          <a:stretch/>
        </p:blipFill>
        <p:spPr bwMode="auto">
          <a:xfrm>
            <a:off x="20" y="-1"/>
            <a:ext cx="5394940" cy="6858001"/>
          </a:xfrm>
          <a:custGeom>
            <a:avLst/>
            <a:gdLst/>
            <a:ahLst/>
            <a:cxnLst/>
            <a:rect l="l" t="t" r="r" b="b"/>
            <a:pathLst>
              <a:path w="5394960" h="6858000">
                <a:moveTo>
                  <a:pt x="842596" y="0"/>
                </a:moveTo>
                <a:lnTo>
                  <a:pt x="5394960" y="0"/>
                </a:lnTo>
                <a:lnTo>
                  <a:pt x="5394960" y="21851"/>
                </a:lnTo>
                <a:lnTo>
                  <a:pt x="4365943" y="6858000"/>
                </a:lnTo>
                <a:lnTo>
                  <a:pt x="0" y="6858000"/>
                </a:lnTo>
                <a:lnTo>
                  <a:pt x="0" y="5666154"/>
                </a:lnTo>
                <a:close/>
              </a:path>
            </a:pathLst>
          </a:custGeom>
          <a:noFill/>
          <a:extLst>
            <a:ext uri="{909E8E84-426E-40DD-AFC4-6F175D3DCCD1}">
              <a14:hiddenFill xmlns:a14="http://schemas.microsoft.com/office/drawing/2010/main">
                <a:solidFill>
                  <a:srgbClr val="FFFFFF"/>
                </a:solidFill>
              </a14:hiddenFill>
            </a:ext>
          </a:extLst>
        </p:spPr>
      </p:pic>
      <p:sp>
        <p:nvSpPr>
          <p:cNvPr id="8245" name="Isosceles Triangle 8226">
            <a:extLst>
              <a:ext uri="{FF2B5EF4-FFF2-40B4-BE49-F238E27FC236}">
                <a16:creationId xmlns:a16="http://schemas.microsoft.com/office/drawing/2014/main" id="{3BCB5F6A-9EB0-40B0-9D13-3023E9A205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5" name="TextBox 4">
            <a:extLst>
              <a:ext uri="{FF2B5EF4-FFF2-40B4-BE49-F238E27FC236}">
                <a16:creationId xmlns:a16="http://schemas.microsoft.com/office/drawing/2014/main" id="{1BBA33D1-7935-47E3-2D95-858E0888B5DC}"/>
              </a:ext>
            </a:extLst>
          </p:cNvPr>
          <p:cNvSpPr txBox="1"/>
          <p:nvPr/>
        </p:nvSpPr>
        <p:spPr>
          <a:xfrm>
            <a:off x="677334" y="6422561"/>
            <a:ext cx="11295354" cy="276999"/>
          </a:xfrm>
          <a:prstGeom prst="rect">
            <a:avLst/>
          </a:prstGeom>
          <a:noFill/>
        </p:spPr>
        <p:txBody>
          <a:bodyPr wrap="square">
            <a:spAutoFit/>
          </a:bodyPr>
          <a:lstStyle/>
          <a:p>
            <a:pPr>
              <a:spcAft>
                <a:spcPts val="600"/>
              </a:spcAft>
            </a:pPr>
            <a:r>
              <a:rPr lang="en-GB" sz="1200">
                <a:hlinkClick r:id="rId3"/>
              </a:rPr>
              <a:t>https://www.pewresearch.org/fact-tank/2016/07/12/in-views-of-diversity-many-europeans-are-less-positive-than-americans/ft_16-07-11_eu-usdiversity_overall/</a:t>
            </a:r>
            <a:endParaRPr lang="en-GB" sz="1200"/>
          </a:p>
        </p:txBody>
      </p:sp>
    </p:spTree>
    <p:extLst>
      <p:ext uri="{BB962C8B-B14F-4D97-AF65-F5344CB8AC3E}">
        <p14:creationId xmlns:p14="http://schemas.microsoft.com/office/powerpoint/2010/main" val="878681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1B7978-9D70-5960-2A08-51382AB27645}"/>
              </a:ext>
            </a:extLst>
          </p:cNvPr>
          <p:cNvSpPr>
            <a:spLocks noGrp="1"/>
          </p:cNvSpPr>
          <p:nvPr>
            <p:ph type="title"/>
          </p:nvPr>
        </p:nvSpPr>
        <p:spPr>
          <a:xfrm>
            <a:off x="677334" y="483756"/>
            <a:ext cx="8596668" cy="1320800"/>
          </a:xfrm>
        </p:spPr>
        <p:txBody>
          <a:bodyPr>
            <a:normAutofit/>
          </a:bodyPr>
          <a:lstStyle/>
          <a:p>
            <a:r>
              <a:rPr lang="en-GB" sz="3200" dirty="0"/>
              <a:t>Why Diversity and Inclusion matters in Work Places</a:t>
            </a:r>
          </a:p>
        </p:txBody>
      </p:sp>
      <p:sp>
        <p:nvSpPr>
          <p:cNvPr id="3" name="Content Placeholder 2">
            <a:extLst>
              <a:ext uri="{FF2B5EF4-FFF2-40B4-BE49-F238E27FC236}">
                <a16:creationId xmlns:a16="http://schemas.microsoft.com/office/drawing/2014/main" id="{88DD3CEF-F426-D6DA-F620-17BDF5950E24}"/>
              </a:ext>
            </a:extLst>
          </p:cNvPr>
          <p:cNvSpPr>
            <a:spLocks noGrp="1"/>
          </p:cNvSpPr>
          <p:nvPr>
            <p:ph idx="1"/>
          </p:nvPr>
        </p:nvSpPr>
        <p:spPr>
          <a:xfrm>
            <a:off x="568171" y="1908901"/>
            <a:ext cx="5003073" cy="2908561"/>
          </a:xfrm>
        </p:spPr>
        <p:txBody>
          <a:bodyPr>
            <a:normAutofit/>
          </a:bodyPr>
          <a:lstStyle/>
          <a:p>
            <a:r>
              <a:rPr lang="en-GB" sz="1200" dirty="0"/>
              <a:t>Diversity Council Australia (DCA) describes diversity as being the mix of people in your organization, and inclusion as being about creating a workplace environment or culture that enables that mix to work – both for organizations and employees. </a:t>
            </a:r>
          </a:p>
          <a:p>
            <a:r>
              <a:rPr lang="en-GB" sz="1200" dirty="0"/>
              <a:t>Diversity can be multicultural diversity, religious or faith-based, diversity of experience, socioeconomic diversity, gender identity, sexuality, age, identifying as Aboriginal or Torres Strait Islander, disabilities (including disabilities that are not visible), and a wide range of other demographics. Whilst it’s not a given, surely there are advantages in bringing together people with different views, lived experiences, or myriad perspectives?</a:t>
            </a:r>
          </a:p>
          <a:p>
            <a:r>
              <a:rPr lang="en-GB" sz="1200" dirty="0"/>
              <a:t>In Diversity Still Matters (May 2020), McKinsey lists five key imperatives for championing D&amp;I initiatives:</a:t>
            </a:r>
          </a:p>
          <a:p>
            <a:endParaRPr lang="en-GB" sz="1100" dirty="0"/>
          </a:p>
        </p:txBody>
      </p:sp>
      <p:pic>
        <p:nvPicPr>
          <p:cNvPr id="4" name="Picture 4" descr="Why Diversity &amp; Inclusion matters in organisational culture | TRANSEARCH  Australia">
            <a:extLst>
              <a:ext uri="{FF2B5EF4-FFF2-40B4-BE49-F238E27FC236}">
                <a16:creationId xmlns:a16="http://schemas.microsoft.com/office/drawing/2014/main" id="{DE0DA8FF-C3F9-303C-8683-C06580945F0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7781" y="1930400"/>
            <a:ext cx="4354727" cy="3266045"/>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86D96DD3-D022-7F2E-D1B5-AA6F7DFDA048}"/>
              </a:ext>
            </a:extLst>
          </p:cNvPr>
          <p:cNvSpPr txBox="1"/>
          <p:nvPr/>
        </p:nvSpPr>
        <p:spPr>
          <a:xfrm>
            <a:off x="1140921" y="4632577"/>
            <a:ext cx="6099242" cy="1754326"/>
          </a:xfrm>
          <a:prstGeom prst="rect">
            <a:avLst/>
          </a:prstGeom>
          <a:noFill/>
        </p:spPr>
        <p:txBody>
          <a:bodyPr wrap="square">
            <a:spAutoFit/>
          </a:bodyPr>
          <a:lstStyle/>
          <a:p>
            <a:pPr marL="285750" indent="-285750">
              <a:buFont typeface="Arial" panose="020B0604020202020204" pitchFamily="34" charset="0"/>
              <a:buChar char="•"/>
            </a:pPr>
            <a:r>
              <a:rPr lang="en-GB" sz="1200" dirty="0"/>
              <a:t>Winning the war for talent and holding on to top talent</a:t>
            </a:r>
          </a:p>
          <a:p>
            <a:pPr marL="285750" indent="-285750">
              <a:buFont typeface="Arial" panose="020B0604020202020204" pitchFamily="34" charset="0"/>
              <a:buChar char="•"/>
            </a:pPr>
            <a:r>
              <a:rPr lang="en-GB" sz="1200" dirty="0"/>
              <a:t>Improving the quality of decision-making and enhancing problem-solving skills</a:t>
            </a:r>
          </a:p>
          <a:p>
            <a:pPr marL="285750" indent="-285750">
              <a:buFont typeface="Arial" panose="020B0604020202020204" pitchFamily="34" charset="0"/>
              <a:buChar char="•"/>
            </a:pPr>
            <a:r>
              <a:rPr lang="en-GB" sz="1200" dirty="0"/>
              <a:t>Increasing customer insight and innovation – diverse teams are more innovative and stronger at anticipating shifts in consumer needs and patterns</a:t>
            </a:r>
          </a:p>
          <a:p>
            <a:pPr marL="285750" indent="-285750">
              <a:buFont typeface="Arial" panose="020B0604020202020204" pitchFamily="34" charset="0"/>
              <a:buChar char="•"/>
            </a:pPr>
            <a:r>
              <a:rPr lang="en-GB" sz="1200" dirty="0"/>
              <a:t>Driving employee motivation and satisfaction – companies committed to D&amp;I are about 75% more likely to report a pro-teamwork leadership culture</a:t>
            </a:r>
          </a:p>
          <a:p>
            <a:pPr marL="285750" indent="-285750">
              <a:buFont typeface="Arial" panose="020B0604020202020204" pitchFamily="34" charset="0"/>
              <a:buChar char="•"/>
            </a:pPr>
            <a:r>
              <a:rPr lang="en-GB" sz="1200" dirty="0"/>
              <a:t>Improving a company’s global image and license to operate – companies that maintain (or increase) their focus on D&amp;I during the downturn are likely to avoid the risk of being penalized in its aftermath</a:t>
            </a:r>
          </a:p>
        </p:txBody>
      </p:sp>
      <p:sp>
        <p:nvSpPr>
          <p:cNvPr id="8" name="TextBox 7">
            <a:extLst>
              <a:ext uri="{FF2B5EF4-FFF2-40B4-BE49-F238E27FC236}">
                <a16:creationId xmlns:a16="http://schemas.microsoft.com/office/drawing/2014/main" id="{77B16B99-223D-19C8-B2D7-627F76177F49}"/>
              </a:ext>
            </a:extLst>
          </p:cNvPr>
          <p:cNvSpPr txBox="1"/>
          <p:nvPr/>
        </p:nvSpPr>
        <p:spPr>
          <a:xfrm>
            <a:off x="2800905" y="6581001"/>
            <a:ext cx="6098958" cy="276999"/>
          </a:xfrm>
          <a:prstGeom prst="rect">
            <a:avLst/>
          </a:prstGeom>
          <a:noFill/>
        </p:spPr>
        <p:txBody>
          <a:bodyPr wrap="square">
            <a:spAutoFit/>
          </a:bodyPr>
          <a:lstStyle/>
          <a:p>
            <a:r>
              <a:rPr lang="en-GB" sz="1200" dirty="0">
                <a:hlinkClick r:id="rId3"/>
              </a:rPr>
              <a:t>https://transearch.com.au/why-diversity-inclusion-matters-in-organisational-culture</a:t>
            </a:r>
            <a:r>
              <a:rPr lang="en-GB" sz="1200" dirty="0"/>
              <a:t>/</a:t>
            </a:r>
          </a:p>
        </p:txBody>
      </p:sp>
    </p:spTree>
    <p:extLst>
      <p:ext uri="{BB962C8B-B14F-4D97-AF65-F5344CB8AC3E}">
        <p14:creationId xmlns:p14="http://schemas.microsoft.com/office/powerpoint/2010/main" val="39655547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8" name="Rectangle 37">
            <a:extLst>
              <a:ext uri="{FF2B5EF4-FFF2-40B4-BE49-F238E27FC236}">
                <a16:creationId xmlns:a16="http://schemas.microsoft.com/office/drawing/2014/main" id="{9F4444CE-BC8D-4D61-B303-4C05614E62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BC894D2-9ABC-A3DB-09D7-D566B2FC5810}"/>
              </a:ext>
            </a:extLst>
          </p:cNvPr>
          <p:cNvSpPr>
            <a:spLocks noGrp="1"/>
          </p:cNvSpPr>
          <p:nvPr>
            <p:ph type="title"/>
          </p:nvPr>
        </p:nvSpPr>
        <p:spPr>
          <a:xfrm>
            <a:off x="1286933" y="609600"/>
            <a:ext cx="10197494" cy="1099457"/>
          </a:xfrm>
        </p:spPr>
        <p:txBody>
          <a:bodyPr>
            <a:normAutofit/>
          </a:bodyPr>
          <a:lstStyle/>
          <a:p>
            <a:r>
              <a:rPr lang="en-GB" sz="3200" dirty="0"/>
              <a:t>Benefits of Cultural Diversity in Work Places </a:t>
            </a:r>
          </a:p>
        </p:txBody>
      </p:sp>
      <p:sp>
        <p:nvSpPr>
          <p:cNvPr id="40" name="Isosceles Triangle 39">
            <a:extLst>
              <a:ext uri="{FF2B5EF4-FFF2-40B4-BE49-F238E27FC236}">
                <a16:creationId xmlns:a16="http://schemas.microsoft.com/office/drawing/2014/main" id="{73772B81-181F-48B7-8826-4D9686D15D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sp>
        <p:nvSpPr>
          <p:cNvPr id="42" name="Isosceles Triangle 41">
            <a:extLst>
              <a:ext uri="{FF2B5EF4-FFF2-40B4-BE49-F238E27FC236}">
                <a16:creationId xmlns:a16="http://schemas.microsoft.com/office/drawing/2014/main" id="{B2205F6E-03C6-4E92-877C-E2482F6599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1743267"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aphicFrame>
        <p:nvGraphicFramePr>
          <p:cNvPr id="34" name="Content Placeholder 2">
            <a:extLst>
              <a:ext uri="{FF2B5EF4-FFF2-40B4-BE49-F238E27FC236}">
                <a16:creationId xmlns:a16="http://schemas.microsoft.com/office/drawing/2014/main" id="{F05E5B95-E251-828E-3C4D-289D0FFD727D}"/>
              </a:ext>
            </a:extLst>
          </p:cNvPr>
          <p:cNvGraphicFramePr>
            <a:graphicFrameLocks noGrp="1"/>
          </p:cNvGraphicFramePr>
          <p:nvPr>
            <p:ph idx="1"/>
            <p:extLst>
              <p:ext uri="{D42A27DB-BD31-4B8C-83A1-F6EECF244321}">
                <p14:modId xmlns:p14="http://schemas.microsoft.com/office/powerpoint/2010/main" val="935493652"/>
              </p:ext>
            </p:extLst>
          </p:nvPr>
        </p:nvGraphicFramePr>
        <p:xfrm>
          <a:off x="958789" y="1642369"/>
          <a:ext cx="10679836" cy="451247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extBox 2">
            <a:hlinkClick r:id="rId7"/>
            <a:extLst>
              <a:ext uri="{FF2B5EF4-FFF2-40B4-BE49-F238E27FC236}">
                <a16:creationId xmlns:a16="http://schemas.microsoft.com/office/drawing/2014/main" id="{7F14CBDF-BAB6-B678-F9E0-20EF1328A622}"/>
              </a:ext>
            </a:extLst>
          </p:cNvPr>
          <p:cNvSpPr txBox="1"/>
          <p:nvPr/>
        </p:nvSpPr>
        <p:spPr>
          <a:xfrm>
            <a:off x="1925138" y="6352533"/>
            <a:ext cx="8341722" cy="307777"/>
          </a:xfrm>
          <a:prstGeom prst="rect">
            <a:avLst/>
          </a:prstGeom>
          <a:noFill/>
        </p:spPr>
        <p:txBody>
          <a:bodyPr wrap="square">
            <a:spAutoFit/>
          </a:bodyPr>
          <a:lstStyle/>
          <a:p>
            <a:r>
              <a:rPr lang="en-GB" sz="1400" dirty="0">
                <a:hlinkClick r:id="rId8"/>
              </a:rPr>
              <a:t>https://www.getimpactly.com/post/importance-of-cultural-diversity-in-the-workplace</a:t>
            </a:r>
            <a:endParaRPr lang="en-GB" sz="1400" dirty="0"/>
          </a:p>
        </p:txBody>
      </p:sp>
    </p:spTree>
    <p:extLst>
      <p:ext uri="{BB962C8B-B14F-4D97-AF65-F5344CB8AC3E}">
        <p14:creationId xmlns:p14="http://schemas.microsoft.com/office/powerpoint/2010/main" val="30529731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16">
            <a:extLst>
              <a:ext uri="{FF2B5EF4-FFF2-40B4-BE49-F238E27FC236}">
                <a16:creationId xmlns:a16="http://schemas.microsoft.com/office/drawing/2014/main" id="{603AE127-802C-459A-A612-DB85B67F0D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BC894D2-9ABC-A3DB-09D7-D566B2FC5810}"/>
              </a:ext>
            </a:extLst>
          </p:cNvPr>
          <p:cNvSpPr>
            <a:spLocks noGrp="1"/>
          </p:cNvSpPr>
          <p:nvPr>
            <p:ph type="title"/>
          </p:nvPr>
        </p:nvSpPr>
        <p:spPr>
          <a:xfrm>
            <a:off x="586004" y="1179151"/>
            <a:ext cx="3693034" cy="4463889"/>
          </a:xfrm>
        </p:spPr>
        <p:txBody>
          <a:bodyPr anchor="ctr">
            <a:normAutofit/>
          </a:bodyPr>
          <a:lstStyle/>
          <a:p>
            <a:r>
              <a:rPr lang="en-GB" sz="3200" dirty="0"/>
              <a:t>Cultural diversity in the EU</a:t>
            </a:r>
          </a:p>
        </p:txBody>
      </p:sp>
      <p:sp>
        <p:nvSpPr>
          <p:cNvPr id="72" name="Isosceles Triangle 18">
            <a:extLst>
              <a:ext uri="{FF2B5EF4-FFF2-40B4-BE49-F238E27FC236}">
                <a16:creationId xmlns:a16="http://schemas.microsoft.com/office/drawing/2014/main" id="{9323D83D-50D6-4040-A58B-FCEA340F88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cxnSp>
        <p:nvCxnSpPr>
          <p:cNvPr id="73" name="Straight Connector 20">
            <a:extLst>
              <a:ext uri="{FF2B5EF4-FFF2-40B4-BE49-F238E27FC236}">
                <a16:creationId xmlns:a16="http://schemas.microsoft.com/office/drawing/2014/main" id="{1A1FE6BB-DFB2-4080-9B5E-076EF5DDE67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6670" y="1442595"/>
            <a:ext cx="0" cy="3937000"/>
          </a:xfrm>
          <a:prstGeom prst="line">
            <a:avLst/>
          </a:prstGeom>
        </p:spPr>
        <p:style>
          <a:lnRef idx="1">
            <a:schemeClr val="accent1"/>
          </a:lnRef>
          <a:fillRef idx="0">
            <a:schemeClr val="accent1"/>
          </a:fillRef>
          <a:effectRef idx="0">
            <a:schemeClr val="accent1"/>
          </a:effectRef>
          <a:fontRef idx="minor">
            <a:schemeClr val="tx1"/>
          </a:fontRef>
        </p:style>
      </p:cxnSp>
      <p:sp>
        <p:nvSpPr>
          <p:cNvPr id="74" name="Content Placeholder 2">
            <a:extLst>
              <a:ext uri="{FF2B5EF4-FFF2-40B4-BE49-F238E27FC236}">
                <a16:creationId xmlns:a16="http://schemas.microsoft.com/office/drawing/2014/main" id="{827C98B6-70C0-4C23-4F0D-99E07D51A3EA}"/>
              </a:ext>
            </a:extLst>
          </p:cNvPr>
          <p:cNvSpPr>
            <a:spLocks noGrp="1"/>
          </p:cNvSpPr>
          <p:nvPr>
            <p:ph idx="1"/>
          </p:nvPr>
        </p:nvSpPr>
        <p:spPr>
          <a:xfrm>
            <a:off x="4793942" y="924318"/>
            <a:ext cx="6697665" cy="5290051"/>
          </a:xfrm>
        </p:spPr>
        <p:txBody>
          <a:bodyPr anchor="ctr">
            <a:normAutofit lnSpcReduction="10000"/>
          </a:bodyPr>
          <a:lstStyle/>
          <a:p>
            <a:pPr>
              <a:lnSpc>
                <a:spcPct val="90000"/>
              </a:lnSpc>
            </a:pPr>
            <a:r>
              <a:rPr lang="en-GB" sz="1200" dirty="0">
                <a:latin typeface="Trebuchet MS (Body)"/>
                <a:cs typeface="Calibri" panose="020F0502020204030204" pitchFamily="34" charset="0"/>
              </a:rPr>
              <a:t>The European Union (EU) is a diverse and multicultural region comprised of 27 member states, each with its own language, customs, and traditions. As a result, the EU is home to a diverse range of ethnic, cultural, and religious groups, each with its own unique identity and set of values.</a:t>
            </a:r>
          </a:p>
          <a:p>
            <a:pPr marL="0" indent="0">
              <a:lnSpc>
                <a:spcPct val="90000"/>
              </a:lnSpc>
              <a:buNone/>
            </a:pPr>
            <a:endParaRPr lang="en-GB" sz="1200" dirty="0">
              <a:latin typeface="Trebuchet MS (Body)"/>
              <a:cs typeface="Calibri" panose="020F0502020204030204" pitchFamily="34" charset="0"/>
            </a:endParaRPr>
          </a:p>
          <a:p>
            <a:pPr>
              <a:lnSpc>
                <a:spcPct val="90000"/>
              </a:lnSpc>
            </a:pPr>
            <a:r>
              <a:rPr lang="en-GB" sz="1200" dirty="0">
                <a:latin typeface="Trebuchet MS (Body)"/>
                <a:cs typeface="Calibri" panose="020F0502020204030204" pitchFamily="34" charset="0"/>
              </a:rPr>
              <a:t>Cultural diversity is an essential component of the EU's identity, as enshrined in the EU's founding principles, which emphasize the importance of respecting and promoting diversity and cultural heritage. The EU also recognizes the value of cultural diversity in fostering social cohesion, encouraging innovation and creativity, and bolstering economic growth.</a:t>
            </a:r>
          </a:p>
          <a:p>
            <a:pPr marL="0" indent="0">
              <a:lnSpc>
                <a:spcPct val="90000"/>
              </a:lnSpc>
              <a:buNone/>
            </a:pPr>
            <a:endParaRPr lang="en-GB" sz="1200" dirty="0">
              <a:latin typeface="Trebuchet MS (Body)"/>
              <a:cs typeface="Calibri" panose="020F0502020204030204" pitchFamily="34" charset="0"/>
            </a:endParaRPr>
          </a:p>
          <a:p>
            <a:pPr>
              <a:lnSpc>
                <a:spcPct val="90000"/>
              </a:lnSpc>
            </a:pPr>
            <a:r>
              <a:rPr lang="en-GB" sz="1200" dirty="0">
                <a:latin typeface="Trebuchet MS (Body)"/>
                <a:cs typeface="Calibri" panose="020F0502020204030204" pitchFamily="34" charset="0"/>
              </a:rPr>
              <a:t>The EU has taken a number of steps to promote cultural diversity and protect minorities' and marginalized groups' rights. The European Union, for example, has established a number of cultural programs and initiatives, such as the European Capital of Culture program, which aims to promote cultural exchange and cooperation across the EU.</a:t>
            </a:r>
          </a:p>
          <a:p>
            <a:pPr>
              <a:lnSpc>
                <a:spcPct val="90000"/>
              </a:lnSpc>
            </a:pPr>
            <a:endParaRPr lang="en-GB" sz="1200" dirty="0">
              <a:latin typeface="Trebuchet MS (Body)"/>
              <a:cs typeface="Calibri" panose="020F0502020204030204" pitchFamily="34" charset="0"/>
            </a:endParaRPr>
          </a:p>
          <a:p>
            <a:pPr>
              <a:lnSpc>
                <a:spcPct val="90000"/>
              </a:lnSpc>
            </a:pPr>
            <a:r>
              <a:rPr lang="en-GB" sz="1200" dirty="0">
                <a:latin typeface="Trebuchet MS (Body)"/>
                <a:cs typeface="Calibri" panose="020F0502020204030204" pitchFamily="34" charset="0"/>
              </a:rPr>
              <a:t>The EU has also implemented a number of policies and initiatives to help immigrants and minorities integrate into European society. These policies include initiatives to combat discrimination and promote equal treatment, as well as policies to promote language learning, job training, and social inclusion.</a:t>
            </a:r>
          </a:p>
          <a:p>
            <a:pPr>
              <a:lnSpc>
                <a:spcPct val="90000"/>
              </a:lnSpc>
            </a:pPr>
            <a:endParaRPr lang="en-GB" sz="1200" dirty="0">
              <a:latin typeface="Trebuchet MS (Body)"/>
              <a:cs typeface="Calibri" panose="020F0502020204030204" pitchFamily="34" charset="0"/>
            </a:endParaRPr>
          </a:p>
          <a:p>
            <a:pPr>
              <a:lnSpc>
                <a:spcPct val="90000"/>
              </a:lnSpc>
            </a:pPr>
            <a:r>
              <a:rPr lang="en-GB" sz="1200" dirty="0">
                <a:latin typeface="Trebuchet MS (Body)"/>
                <a:cs typeface="Calibri" panose="020F0502020204030204" pitchFamily="34" charset="0"/>
              </a:rPr>
              <a:t>Overall, cultural diversity is an important part of the EU's identity and shapes its social, political, and economic landscape. The EU's commitment to promoting and protecting cultural diversity has aided in the development of a sense of unity and shared values among its member countries, while also celebrating the richness and diversity of European cultures.</a:t>
            </a:r>
          </a:p>
        </p:txBody>
      </p:sp>
      <p:sp>
        <p:nvSpPr>
          <p:cNvPr id="75" name="Isosceles Triangle 22">
            <a:extLst>
              <a:ext uri="{FF2B5EF4-FFF2-40B4-BE49-F238E27FC236}">
                <a16:creationId xmlns:a16="http://schemas.microsoft.com/office/drawing/2014/main" id="{F10FD715-4DCE-4779-B634-EC78315EA2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11364139" y="0"/>
            <a:ext cx="842596" cy="4616289"/>
          </a:xfrm>
          <a:prstGeom prst="triangle">
            <a:avLst>
              <a:gd name="adj" fmla="val 10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4" name="TextBox 3">
            <a:extLst>
              <a:ext uri="{FF2B5EF4-FFF2-40B4-BE49-F238E27FC236}">
                <a16:creationId xmlns:a16="http://schemas.microsoft.com/office/drawing/2014/main" id="{40B9163B-F227-A193-3FF4-4D4CE82ACAA1}"/>
              </a:ext>
            </a:extLst>
          </p:cNvPr>
          <p:cNvSpPr txBox="1"/>
          <p:nvPr/>
        </p:nvSpPr>
        <p:spPr>
          <a:xfrm>
            <a:off x="2643137" y="6382296"/>
            <a:ext cx="6207900" cy="307777"/>
          </a:xfrm>
          <a:prstGeom prst="rect">
            <a:avLst/>
          </a:prstGeom>
          <a:noFill/>
        </p:spPr>
        <p:txBody>
          <a:bodyPr wrap="square">
            <a:spAutoFit/>
          </a:bodyPr>
          <a:lstStyle/>
          <a:p>
            <a:r>
              <a:rPr lang="en-GB" sz="1400" dirty="0">
                <a:hlinkClick r:id="rId2"/>
              </a:rPr>
              <a:t>https://www.tandfonline.com/doi/full/10.1080/1369183X.2018.1550150</a:t>
            </a:r>
            <a:endParaRPr lang="en-GB" sz="1400" dirty="0"/>
          </a:p>
        </p:txBody>
      </p:sp>
    </p:spTree>
    <p:extLst>
      <p:ext uri="{BB962C8B-B14F-4D97-AF65-F5344CB8AC3E}">
        <p14:creationId xmlns:p14="http://schemas.microsoft.com/office/powerpoint/2010/main" val="937728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223" name="Rectangle 9222">
            <a:extLst>
              <a:ext uri="{FF2B5EF4-FFF2-40B4-BE49-F238E27FC236}">
                <a16:creationId xmlns:a16="http://schemas.microsoft.com/office/drawing/2014/main" id="{9F4444CE-BC8D-4D61-B303-4C05614E62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25" name="Rectangle 9224">
            <a:extLst>
              <a:ext uri="{FF2B5EF4-FFF2-40B4-BE49-F238E27FC236}">
                <a16:creationId xmlns:a16="http://schemas.microsoft.com/office/drawing/2014/main" id="{62423CA5-E2E1-4789-B759-9906C1C940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
            <a:ext cx="4660126"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9227" name="Isosceles Triangle 9226">
            <a:extLst>
              <a:ext uri="{FF2B5EF4-FFF2-40B4-BE49-F238E27FC236}">
                <a16:creationId xmlns:a16="http://schemas.microsoft.com/office/drawing/2014/main" id="{73772B81-181F-48B7-8826-4D9686D15D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4660127" y="-3"/>
            <a:ext cx="1056745" cy="6858001"/>
          </a:xfrm>
          <a:prstGeom prst="triangle">
            <a:avLst>
              <a:gd name="adj" fmla="val 100000"/>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dirty="0"/>
          </a:p>
        </p:txBody>
      </p:sp>
      <p:sp>
        <p:nvSpPr>
          <p:cNvPr id="2" name="Title 1">
            <a:extLst>
              <a:ext uri="{FF2B5EF4-FFF2-40B4-BE49-F238E27FC236}">
                <a16:creationId xmlns:a16="http://schemas.microsoft.com/office/drawing/2014/main" id="{6BC894D2-9ABC-A3DB-09D7-D566B2FC5810}"/>
              </a:ext>
            </a:extLst>
          </p:cNvPr>
          <p:cNvSpPr>
            <a:spLocks noGrp="1"/>
          </p:cNvSpPr>
          <p:nvPr>
            <p:ph type="title"/>
          </p:nvPr>
        </p:nvSpPr>
        <p:spPr>
          <a:xfrm>
            <a:off x="673754" y="643467"/>
            <a:ext cx="4203045" cy="1375608"/>
          </a:xfrm>
        </p:spPr>
        <p:txBody>
          <a:bodyPr anchor="ctr">
            <a:normAutofit/>
          </a:bodyPr>
          <a:lstStyle/>
          <a:p>
            <a:pPr>
              <a:lnSpc>
                <a:spcPct val="90000"/>
              </a:lnSpc>
            </a:pPr>
            <a:r>
              <a:rPr lang="en-GB" sz="3100" dirty="0">
                <a:solidFill>
                  <a:schemeClr val="bg1"/>
                </a:solidFill>
              </a:rPr>
              <a:t>Perception of Cultural Diversity in Europe</a:t>
            </a:r>
          </a:p>
        </p:txBody>
      </p:sp>
      <p:sp>
        <p:nvSpPr>
          <p:cNvPr id="3" name="Content Placeholder 2">
            <a:extLst>
              <a:ext uri="{FF2B5EF4-FFF2-40B4-BE49-F238E27FC236}">
                <a16:creationId xmlns:a16="http://schemas.microsoft.com/office/drawing/2014/main" id="{827C98B6-70C0-4C23-4F0D-99E07D51A3EA}"/>
              </a:ext>
            </a:extLst>
          </p:cNvPr>
          <p:cNvSpPr>
            <a:spLocks noGrp="1"/>
          </p:cNvSpPr>
          <p:nvPr>
            <p:ph idx="1"/>
          </p:nvPr>
        </p:nvSpPr>
        <p:spPr>
          <a:xfrm>
            <a:off x="368482" y="2231116"/>
            <a:ext cx="4456893" cy="3440110"/>
          </a:xfrm>
        </p:spPr>
        <p:txBody>
          <a:bodyPr>
            <a:normAutofit/>
          </a:bodyPr>
          <a:lstStyle/>
          <a:p>
            <a:pPr>
              <a:lnSpc>
                <a:spcPct val="90000"/>
              </a:lnSpc>
            </a:pPr>
            <a:r>
              <a:rPr lang="en-GB" sz="1200" dirty="0">
                <a:solidFill>
                  <a:schemeClr val="bg1"/>
                </a:solidFill>
                <a:latin typeface="Calibri" panose="020F0502020204030204" pitchFamily="34" charset="0"/>
                <a:cs typeface="Calibri" panose="020F0502020204030204" pitchFamily="34" charset="0"/>
              </a:rPr>
              <a:t>Polish understanding of multiculturalism differs significantly from that in other European countries, as it is mainly based on historical memory, referring to the period of Noble’s democracy and the political practice of the Commonwealth of Poland and Lithuania in the 16th-17th century.</a:t>
            </a:r>
          </a:p>
          <a:p>
            <a:pPr>
              <a:lnSpc>
                <a:spcPct val="90000"/>
              </a:lnSpc>
            </a:pPr>
            <a:r>
              <a:rPr lang="en-GB" sz="1200" dirty="0">
                <a:solidFill>
                  <a:schemeClr val="bg1"/>
                </a:solidFill>
                <a:latin typeface="Calibri" panose="020F0502020204030204" pitchFamily="34" charset="0"/>
                <a:cs typeface="Calibri" panose="020F0502020204030204" pitchFamily="34" charset="0"/>
              </a:rPr>
              <a:t>The growing standard of living and Polish membership in the EU makes Poland more attractive for immigrants from the so-called Third Countries, which does not affect real situation of immigrants’ functioning within the Polish state, even though there are many efforts made by various authorities towards legislative changes in the spirit of the guidelines imposed on Poland by the European Union.</a:t>
            </a:r>
          </a:p>
          <a:p>
            <a:pPr>
              <a:lnSpc>
                <a:spcPct val="90000"/>
              </a:lnSpc>
            </a:pPr>
            <a:r>
              <a:rPr lang="en-GB" sz="1200" dirty="0">
                <a:solidFill>
                  <a:schemeClr val="bg1"/>
                </a:solidFill>
              </a:rPr>
              <a:t>Poland's religious and cultural diversity is a result of its unique historical and geographic position in central Europe. Despite its diverse population, the country has managed to maintain a strong national identity and cultural heritage while celebrating its rich cultural diversity</a:t>
            </a:r>
            <a:endParaRPr lang="en-GB" sz="1200" dirty="0">
              <a:solidFill>
                <a:schemeClr val="bg1"/>
              </a:solidFill>
              <a:latin typeface="Calibri" panose="020F0502020204030204" pitchFamily="34" charset="0"/>
              <a:cs typeface="Calibri" panose="020F0502020204030204" pitchFamily="34" charset="0"/>
            </a:endParaRPr>
          </a:p>
        </p:txBody>
      </p:sp>
      <p:pic>
        <p:nvPicPr>
          <p:cNvPr id="9218" name="Picture 2" descr="Chart: Do Europeans Fear Diversity? | Statista">
            <a:extLst>
              <a:ext uri="{FF2B5EF4-FFF2-40B4-BE49-F238E27FC236}">
                <a16:creationId xmlns:a16="http://schemas.microsoft.com/office/drawing/2014/main" id="{D7FFDBF2-9BFD-595C-EF19-6F9A75952015}"/>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5527652" y="1266927"/>
            <a:ext cx="6295866" cy="4485803"/>
          </a:xfrm>
          <a:prstGeom prst="rect">
            <a:avLst/>
          </a:prstGeom>
          <a:noFill/>
          <a:extLst>
            <a:ext uri="{909E8E84-426E-40DD-AFC4-6F175D3DCCD1}">
              <a14:hiddenFill xmlns:a14="http://schemas.microsoft.com/office/drawing/2010/main">
                <a:solidFill>
                  <a:srgbClr val="FFFFFF"/>
                </a:solidFill>
              </a14:hiddenFill>
            </a:ext>
          </a:extLst>
        </p:spPr>
      </p:pic>
      <p:sp>
        <p:nvSpPr>
          <p:cNvPr id="9229" name="Isosceles Triangle 9228">
            <a:extLst>
              <a:ext uri="{FF2B5EF4-FFF2-40B4-BE49-F238E27FC236}">
                <a16:creationId xmlns:a16="http://schemas.microsoft.com/office/drawing/2014/main" id="{B2205F6E-03C6-4E92-877C-E2482F6599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1755696"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dirty="0"/>
          </a:p>
        </p:txBody>
      </p:sp>
      <p:sp>
        <p:nvSpPr>
          <p:cNvPr id="5" name="TextBox 4">
            <a:extLst>
              <a:ext uri="{FF2B5EF4-FFF2-40B4-BE49-F238E27FC236}">
                <a16:creationId xmlns:a16="http://schemas.microsoft.com/office/drawing/2014/main" id="{80DE8E1A-31E9-6B88-DD08-24B5283B648E}"/>
              </a:ext>
            </a:extLst>
          </p:cNvPr>
          <p:cNvSpPr txBox="1"/>
          <p:nvPr/>
        </p:nvSpPr>
        <p:spPr>
          <a:xfrm>
            <a:off x="5594799" y="6151476"/>
            <a:ext cx="6103398" cy="307777"/>
          </a:xfrm>
          <a:prstGeom prst="rect">
            <a:avLst/>
          </a:prstGeom>
          <a:noFill/>
        </p:spPr>
        <p:txBody>
          <a:bodyPr wrap="square">
            <a:spAutoFit/>
          </a:bodyPr>
          <a:lstStyle/>
          <a:p>
            <a:r>
              <a:rPr lang="en-GB" sz="1400" dirty="0">
                <a:hlinkClick r:id="rId3"/>
              </a:rPr>
              <a:t>https://www.statista.com/chart/5247/do-europeans-fear-diversity/</a:t>
            </a:r>
            <a:endParaRPr lang="en-GB" sz="1400" dirty="0"/>
          </a:p>
        </p:txBody>
      </p:sp>
    </p:spTree>
    <p:extLst>
      <p:ext uri="{BB962C8B-B14F-4D97-AF65-F5344CB8AC3E}">
        <p14:creationId xmlns:p14="http://schemas.microsoft.com/office/powerpoint/2010/main" val="42360359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260" name="Rectangle 10262">
            <a:extLst>
              <a:ext uri="{FF2B5EF4-FFF2-40B4-BE49-F238E27FC236}">
                <a16:creationId xmlns:a16="http://schemas.microsoft.com/office/drawing/2014/main" id="{9F4444CE-BC8D-4D61-B303-4C05614E62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65" name="Rectangle 10264">
            <a:extLst>
              <a:ext uri="{FF2B5EF4-FFF2-40B4-BE49-F238E27FC236}">
                <a16:creationId xmlns:a16="http://schemas.microsoft.com/office/drawing/2014/main" id="{62423CA5-E2E1-4789-B759-9906C1C940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
            <a:ext cx="4660126"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0267" name="Isosceles Triangle 10266">
            <a:extLst>
              <a:ext uri="{FF2B5EF4-FFF2-40B4-BE49-F238E27FC236}">
                <a16:creationId xmlns:a16="http://schemas.microsoft.com/office/drawing/2014/main" id="{73772B81-181F-48B7-8826-4D9686D15D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4660127" y="-3"/>
            <a:ext cx="1056745" cy="6858001"/>
          </a:xfrm>
          <a:prstGeom prst="triangle">
            <a:avLst>
              <a:gd name="adj" fmla="val 100000"/>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dirty="0"/>
          </a:p>
        </p:txBody>
      </p:sp>
      <p:sp>
        <p:nvSpPr>
          <p:cNvPr id="3" name="Content Placeholder 2">
            <a:extLst>
              <a:ext uri="{FF2B5EF4-FFF2-40B4-BE49-F238E27FC236}">
                <a16:creationId xmlns:a16="http://schemas.microsoft.com/office/drawing/2014/main" id="{38FA4071-E67D-60A7-185D-395F9E936032}"/>
              </a:ext>
            </a:extLst>
          </p:cNvPr>
          <p:cNvSpPr>
            <a:spLocks noGrp="1"/>
          </p:cNvSpPr>
          <p:nvPr>
            <p:ph idx="1"/>
          </p:nvPr>
        </p:nvSpPr>
        <p:spPr>
          <a:xfrm>
            <a:off x="173445" y="2021957"/>
            <a:ext cx="4660125" cy="3817398"/>
          </a:xfrm>
        </p:spPr>
        <p:txBody>
          <a:bodyPr>
            <a:normAutofit lnSpcReduction="10000"/>
          </a:bodyPr>
          <a:lstStyle/>
          <a:p>
            <a:pPr>
              <a:lnSpc>
                <a:spcPct val="90000"/>
              </a:lnSpc>
            </a:pPr>
            <a:r>
              <a:rPr lang="en-GB" sz="1100" dirty="0">
                <a:solidFill>
                  <a:schemeClr val="bg1"/>
                </a:solidFill>
              </a:rPr>
              <a:t>Poland, unlike Western perception, is already more multicultural and diverse than you would expect. Over 5% of the population is from a different culture.</a:t>
            </a:r>
          </a:p>
          <a:p>
            <a:pPr>
              <a:lnSpc>
                <a:spcPct val="90000"/>
              </a:lnSpc>
            </a:pPr>
            <a:r>
              <a:rPr lang="en-GB" sz="1100" dirty="0">
                <a:solidFill>
                  <a:schemeClr val="bg1"/>
                </a:solidFill>
              </a:rPr>
              <a:t>At the end of 2019, there were over two million foreigners living in Poland, making up around 5% of the country’s population, according to preliminary findings from a study by Statistics Poland (GUS), a government agency.</a:t>
            </a:r>
          </a:p>
          <a:p>
            <a:pPr>
              <a:lnSpc>
                <a:spcPct val="90000"/>
              </a:lnSpc>
            </a:pPr>
            <a:r>
              <a:rPr lang="en-GB" sz="1100" dirty="0">
                <a:solidFill>
                  <a:schemeClr val="bg1"/>
                </a:solidFill>
              </a:rPr>
              <a:t>Poland has in recent years experienced levels of immigration unprecedented in the country’s history and among the highest in the European Union. In 2017 and 2018, the last two years for which EU-wide data are available, Poland issued more first residence permits to immigrants from outside the bloc than any other member state.</a:t>
            </a:r>
          </a:p>
          <a:p>
            <a:pPr>
              <a:lnSpc>
                <a:spcPct val="90000"/>
              </a:lnSpc>
            </a:pPr>
            <a:r>
              <a:rPr lang="en-GB" sz="1100" dirty="0">
                <a:solidFill>
                  <a:schemeClr val="bg1"/>
                </a:solidFill>
              </a:rPr>
              <a:t>Data from Poland’s labor ministry showed that in 2019 there was a further 35% increase in the number of work permits issued to immigrants from outside the EU. However, precise figures for the overall number of immigrants in the country have been hard to come by.</a:t>
            </a:r>
          </a:p>
          <a:p>
            <a:pPr>
              <a:lnSpc>
                <a:spcPct val="90000"/>
              </a:lnSpc>
            </a:pPr>
            <a:r>
              <a:rPr lang="en-GB" sz="1100" dirty="0">
                <a:solidFill>
                  <a:schemeClr val="bg1"/>
                </a:solidFill>
              </a:rPr>
              <a:t>The new study, the first of its kind published by GUS, combined data from nine different state sources relating to employment, healthcare, and education, as well as from the government’s Office for Foreigners and PESEL (state identity database) records, reports Business Insider Polska.</a:t>
            </a:r>
          </a:p>
          <a:p>
            <a:pPr>
              <a:lnSpc>
                <a:spcPct val="90000"/>
              </a:lnSpc>
            </a:pPr>
            <a:endParaRPr lang="en-GB" sz="1100" dirty="0">
              <a:solidFill>
                <a:schemeClr val="bg1"/>
              </a:solidFill>
            </a:endParaRPr>
          </a:p>
          <a:p>
            <a:pPr marL="0" indent="0">
              <a:lnSpc>
                <a:spcPct val="90000"/>
              </a:lnSpc>
              <a:buNone/>
            </a:pPr>
            <a:endParaRPr lang="en-GB" sz="1100" dirty="0">
              <a:solidFill>
                <a:schemeClr val="bg1"/>
              </a:solidFill>
            </a:endParaRPr>
          </a:p>
        </p:txBody>
      </p:sp>
      <p:pic>
        <p:nvPicPr>
          <p:cNvPr id="10242" name="Picture 2">
            <a:extLst>
              <a:ext uri="{FF2B5EF4-FFF2-40B4-BE49-F238E27FC236}">
                <a16:creationId xmlns:a16="http://schemas.microsoft.com/office/drawing/2014/main" id="{047E6ACC-47A3-EF89-0B3D-291008A78F5E}"/>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5729301" y="259398"/>
            <a:ext cx="6115810" cy="5718282"/>
          </a:xfrm>
          <a:prstGeom prst="rect">
            <a:avLst/>
          </a:prstGeom>
          <a:noFill/>
          <a:extLst>
            <a:ext uri="{909E8E84-426E-40DD-AFC4-6F175D3DCCD1}">
              <a14:hiddenFill xmlns:a14="http://schemas.microsoft.com/office/drawing/2010/main">
                <a:solidFill>
                  <a:srgbClr val="FFFFFF"/>
                </a:solidFill>
              </a14:hiddenFill>
            </a:ext>
          </a:extLst>
        </p:spPr>
      </p:pic>
      <p:sp>
        <p:nvSpPr>
          <p:cNvPr id="10269" name="Isosceles Triangle 10268">
            <a:extLst>
              <a:ext uri="{FF2B5EF4-FFF2-40B4-BE49-F238E27FC236}">
                <a16:creationId xmlns:a16="http://schemas.microsoft.com/office/drawing/2014/main" id="{B2205F6E-03C6-4E92-877C-E2482F6599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1755696"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dirty="0"/>
          </a:p>
        </p:txBody>
      </p:sp>
      <p:sp>
        <p:nvSpPr>
          <p:cNvPr id="5" name="TextBox 4">
            <a:extLst>
              <a:ext uri="{FF2B5EF4-FFF2-40B4-BE49-F238E27FC236}">
                <a16:creationId xmlns:a16="http://schemas.microsoft.com/office/drawing/2014/main" id="{F88F9B59-8E96-74E6-95DC-449480F65BA0}"/>
              </a:ext>
            </a:extLst>
          </p:cNvPr>
          <p:cNvSpPr txBox="1"/>
          <p:nvPr/>
        </p:nvSpPr>
        <p:spPr>
          <a:xfrm>
            <a:off x="4833570" y="6442501"/>
            <a:ext cx="7358430" cy="276999"/>
          </a:xfrm>
          <a:prstGeom prst="rect">
            <a:avLst/>
          </a:prstGeom>
          <a:noFill/>
        </p:spPr>
        <p:txBody>
          <a:bodyPr wrap="square">
            <a:spAutoFit/>
          </a:bodyPr>
          <a:lstStyle/>
          <a:p>
            <a:r>
              <a:rPr lang="en-GB" sz="1200" dirty="0">
                <a:hlinkClick r:id="rId3"/>
              </a:rPr>
              <a:t>https://www.quora.com/Will-Poland-become-more-multicultural-in-the-future-like-Germany-or-the-UK</a:t>
            </a:r>
            <a:endParaRPr lang="en-GB" sz="1200" dirty="0"/>
          </a:p>
        </p:txBody>
      </p:sp>
      <p:sp>
        <p:nvSpPr>
          <p:cNvPr id="6" name="Title 1">
            <a:extLst>
              <a:ext uri="{FF2B5EF4-FFF2-40B4-BE49-F238E27FC236}">
                <a16:creationId xmlns:a16="http://schemas.microsoft.com/office/drawing/2014/main" id="{08D82C08-6CB9-FC43-5BAD-C700355211FC}"/>
              </a:ext>
            </a:extLst>
          </p:cNvPr>
          <p:cNvSpPr>
            <a:spLocks noGrp="1"/>
          </p:cNvSpPr>
          <p:nvPr>
            <p:ph type="title"/>
          </p:nvPr>
        </p:nvSpPr>
        <p:spPr>
          <a:xfrm>
            <a:off x="543803" y="181528"/>
            <a:ext cx="4203045" cy="1375608"/>
          </a:xfrm>
        </p:spPr>
        <p:txBody>
          <a:bodyPr anchor="ctr">
            <a:normAutofit/>
          </a:bodyPr>
          <a:lstStyle/>
          <a:p>
            <a:pPr>
              <a:lnSpc>
                <a:spcPct val="90000"/>
              </a:lnSpc>
            </a:pPr>
            <a:r>
              <a:rPr lang="en-GB" sz="3100" dirty="0">
                <a:solidFill>
                  <a:schemeClr val="bg1"/>
                </a:solidFill>
              </a:rPr>
              <a:t>Multiculturalism in Polish Workplace</a:t>
            </a:r>
          </a:p>
        </p:txBody>
      </p:sp>
    </p:spTree>
    <p:extLst>
      <p:ext uri="{BB962C8B-B14F-4D97-AF65-F5344CB8AC3E}">
        <p14:creationId xmlns:p14="http://schemas.microsoft.com/office/powerpoint/2010/main" val="10861835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271" name="Rectangle 11270">
            <a:extLst>
              <a:ext uri="{FF2B5EF4-FFF2-40B4-BE49-F238E27FC236}">
                <a16:creationId xmlns:a16="http://schemas.microsoft.com/office/drawing/2014/main" id="{9F4444CE-BC8D-4D61-B303-4C05614E62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73" name="Rectangle 11272">
            <a:extLst>
              <a:ext uri="{FF2B5EF4-FFF2-40B4-BE49-F238E27FC236}">
                <a16:creationId xmlns:a16="http://schemas.microsoft.com/office/drawing/2014/main" id="{62423CA5-E2E1-4789-B759-9906C1C940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
            <a:ext cx="4660126"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1275" name="Isosceles Triangle 11274">
            <a:extLst>
              <a:ext uri="{FF2B5EF4-FFF2-40B4-BE49-F238E27FC236}">
                <a16:creationId xmlns:a16="http://schemas.microsoft.com/office/drawing/2014/main" id="{73772B81-181F-48B7-8826-4D9686D15D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4660127" y="-3"/>
            <a:ext cx="1056745" cy="6858001"/>
          </a:xfrm>
          <a:prstGeom prst="triangle">
            <a:avLst>
              <a:gd name="adj" fmla="val 100000"/>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dirty="0"/>
          </a:p>
        </p:txBody>
      </p:sp>
      <p:sp>
        <p:nvSpPr>
          <p:cNvPr id="2" name="Title 1">
            <a:extLst>
              <a:ext uri="{FF2B5EF4-FFF2-40B4-BE49-F238E27FC236}">
                <a16:creationId xmlns:a16="http://schemas.microsoft.com/office/drawing/2014/main" id="{3D95DD07-F63E-A7D3-DEE1-F84DAF329CE3}"/>
              </a:ext>
            </a:extLst>
          </p:cNvPr>
          <p:cNvSpPr>
            <a:spLocks noGrp="1"/>
          </p:cNvSpPr>
          <p:nvPr>
            <p:ph type="title"/>
          </p:nvPr>
        </p:nvSpPr>
        <p:spPr>
          <a:xfrm>
            <a:off x="341638" y="643467"/>
            <a:ext cx="4535162" cy="1375608"/>
          </a:xfrm>
        </p:spPr>
        <p:txBody>
          <a:bodyPr anchor="ctr">
            <a:normAutofit/>
          </a:bodyPr>
          <a:lstStyle/>
          <a:p>
            <a:pPr>
              <a:lnSpc>
                <a:spcPct val="90000"/>
              </a:lnSpc>
            </a:pPr>
            <a:r>
              <a:rPr lang="en-GB" sz="3100" dirty="0">
                <a:solidFill>
                  <a:schemeClr val="bg1"/>
                </a:solidFill>
              </a:rPr>
              <a:t>Deepening Cultural Mediation in Workplaces in Poland</a:t>
            </a:r>
          </a:p>
        </p:txBody>
      </p:sp>
      <p:sp>
        <p:nvSpPr>
          <p:cNvPr id="3" name="Content Placeholder 2">
            <a:extLst>
              <a:ext uri="{FF2B5EF4-FFF2-40B4-BE49-F238E27FC236}">
                <a16:creationId xmlns:a16="http://schemas.microsoft.com/office/drawing/2014/main" id="{5777C11D-26C1-41EC-1591-E6A0CE95CC1C}"/>
              </a:ext>
            </a:extLst>
          </p:cNvPr>
          <p:cNvSpPr>
            <a:spLocks noGrp="1"/>
          </p:cNvSpPr>
          <p:nvPr>
            <p:ph idx="1"/>
          </p:nvPr>
        </p:nvSpPr>
        <p:spPr>
          <a:xfrm>
            <a:off x="341638" y="2293145"/>
            <a:ext cx="4535162" cy="3440110"/>
          </a:xfrm>
        </p:spPr>
        <p:txBody>
          <a:bodyPr>
            <a:normAutofit/>
          </a:bodyPr>
          <a:lstStyle/>
          <a:p>
            <a:pPr marL="0" indent="0">
              <a:lnSpc>
                <a:spcPct val="90000"/>
              </a:lnSpc>
              <a:buNone/>
            </a:pPr>
            <a:r>
              <a:rPr lang="en-GB" sz="1400" dirty="0">
                <a:solidFill>
                  <a:schemeClr val="bg1"/>
                </a:solidFill>
              </a:rPr>
              <a:t>Poland has seen an increase in the number of foreigners working and living in the country, which has led to greater cultural diversity in the workplace. Cultural mediation can help bridge the gap between different cultures and facilitate communication, leading to a more harmonious work environment.</a:t>
            </a:r>
          </a:p>
          <a:p>
            <a:pPr marL="0" indent="0">
              <a:lnSpc>
                <a:spcPct val="90000"/>
              </a:lnSpc>
              <a:buNone/>
            </a:pPr>
            <a:endParaRPr lang="en-GB" sz="1400" dirty="0">
              <a:solidFill>
                <a:schemeClr val="bg1"/>
              </a:solidFill>
            </a:endParaRPr>
          </a:p>
          <a:p>
            <a:pPr marL="0" indent="0">
              <a:lnSpc>
                <a:spcPct val="90000"/>
              </a:lnSpc>
              <a:buNone/>
            </a:pPr>
            <a:r>
              <a:rPr lang="en-GB" sz="1400" dirty="0">
                <a:solidFill>
                  <a:schemeClr val="bg1"/>
                </a:solidFill>
              </a:rPr>
              <a:t>Deepening cultural mediation in the workplace in Poland due to the </a:t>
            </a:r>
          </a:p>
          <a:p>
            <a:pPr marL="0" indent="0">
              <a:lnSpc>
                <a:spcPct val="90000"/>
              </a:lnSpc>
              <a:buNone/>
            </a:pPr>
            <a:r>
              <a:rPr lang="en-GB" sz="1400" dirty="0">
                <a:solidFill>
                  <a:schemeClr val="bg1"/>
                </a:solidFill>
              </a:rPr>
              <a:t>growing diversity can lead to a more inclusive, productive, and harmonious work environment, which benefits both employees and employers.</a:t>
            </a:r>
          </a:p>
        </p:txBody>
      </p:sp>
      <p:pic>
        <p:nvPicPr>
          <p:cNvPr id="11266" name="Picture 2">
            <a:extLst>
              <a:ext uri="{FF2B5EF4-FFF2-40B4-BE49-F238E27FC236}">
                <a16:creationId xmlns:a16="http://schemas.microsoft.com/office/drawing/2014/main" id="{AAB0BC04-EDC3-5E3C-D38B-E990241B8822}"/>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5622205" y="1331271"/>
            <a:ext cx="6228158" cy="4593266"/>
          </a:xfrm>
          <a:prstGeom prst="rect">
            <a:avLst/>
          </a:prstGeom>
          <a:noFill/>
          <a:extLst>
            <a:ext uri="{909E8E84-426E-40DD-AFC4-6F175D3DCCD1}">
              <a14:hiddenFill xmlns:a14="http://schemas.microsoft.com/office/drawing/2010/main">
                <a:solidFill>
                  <a:srgbClr val="FFFFFF"/>
                </a:solidFill>
              </a14:hiddenFill>
            </a:ext>
          </a:extLst>
        </p:spPr>
      </p:pic>
      <p:sp>
        <p:nvSpPr>
          <p:cNvPr id="11277" name="Isosceles Triangle 11276">
            <a:extLst>
              <a:ext uri="{FF2B5EF4-FFF2-40B4-BE49-F238E27FC236}">
                <a16:creationId xmlns:a16="http://schemas.microsoft.com/office/drawing/2014/main" id="{B2205F6E-03C6-4E92-877C-E2482F6599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1755696"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dirty="0"/>
          </a:p>
        </p:txBody>
      </p:sp>
    </p:spTree>
    <p:extLst>
      <p:ext uri="{BB962C8B-B14F-4D97-AF65-F5344CB8AC3E}">
        <p14:creationId xmlns:p14="http://schemas.microsoft.com/office/powerpoint/2010/main" val="10539162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53" name="Group 16">
            <a:extLst>
              <a:ext uri="{FF2B5EF4-FFF2-40B4-BE49-F238E27FC236}">
                <a16:creationId xmlns:a16="http://schemas.microsoft.com/office/drawing/2014/main" id="{28460BD8-AE3F-4AC9-9D0B-717052AA5D3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18" name="Straight Connector 17">
              <a:extLst>
                <a:ext uri="{FF2B5EF4-FFF2-40B4-BE49-F238E27FC236}">
                  <a16:creationId xmlns:a16="http://schemas.microsoft.com/office/drawing/2014/main" id="{54420CFE-F482-466E-9E1E-C78513C0B85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9" name="Straight Connector 18">
              <a:extLst>
                <a:ext uri="{FF2B5EF4-FFF2-40B4-BE49-F238E27FC236}">
                  <a16:creationId xmlns:a16="http://schemas.microsoft.com/office/drawing/2014/main" id="{5331032B-BD21-4BDA-920C-12E35805256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0" name="Rectangle 23">
              <a:extLst>
                <a:ext uri="{FF2B5EF4-FFF2-40B4-BE49-F238E27FC236}">
                  <a16:creationId xmlns:a16="http://schemas.microsoft.com/office/drawing/2014/main" id="{E7514DA3-59E7-409E-8A3B-AD097F6E56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Rectangle 25">
              <a:extLst>
                <a:ext uri="{FF2B5EF4-FFF2-40B4-BE49-F238E27FC236}">
                  <a16:creationId xmlns:a16="http://schemas.microsoft.com/office/drawing/2014/main" id="{57B9A2A6-3BE4-4599-9364-F71C5BFD61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Isosceles Triangle 21">
              <a:extLst>
                <a:ext uri="{FF2B5EF4-FFF2-40B4-BE49-F238E27FC236}">
                  <a16:creationId xmlns:a16="http://schemas.microsoft.com/office/drawing/2014/main" id="{4FD744C6-4ED8-4BC9-BF68-6BDF701C5D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7">
              <a:extLst>
                <a:ext uri="{FF2B5EF4-FFF2-40B4-BE49-F238E27FC236}">
                  <a16:creationId xmlns:a16="http://schemas.microsoft.com/office/drawing/2014/main" id="{092C5BAD-C911-4F8F-A1C5-470268BE668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8">
              <a:extLst>
                <a:ext uri="{FF2B5EF4-FFF2-40B4-BE49-F238E27FC236}">
                  <a16:creationId xmlns:a16="http://schemas.microsoft.com/office/drawing/2014/main" id="{B133D0C8-4EC4-424F-8E70-0482D5B1B65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9">
              <a:extLst>
                <a:ext uri="{FF2B5EF4-FFF2-40B4-BE49-F238E27FC236}">
                  <a16:creationId xmlns:a16="http://schemas.microsoft.com/office/drawing/2014/main" id="{7B1532A0-F4B3-4DE8-B18F-740CAAD25A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Isosceles Triangle 25">
              <a:extLst>
                <a:ext uri="{FF2B5EF4-FFF2-40B4-BE49-F238E27FC236}">
                  <a16:creationId xmlns:a16="http://schemas.microsoft.com/office/drawing/2014/main" id="{8EFDD162-BBBA-4062-8BBF-53DBA109137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a:extLst>
                <a:ext uri="{FF2B5EF4-FFF2-40B4-BE49-F238E27FC236}">
                  <a16:creationId xmlns:a16="http://schemas.microsoft.com/office/drawing/2014/main" id="{DCFC9E65-3E19-4483-B952-25D29683CA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useBgFill="1">
        <p:nvSpPr>
          <p:cNvPr id="54" name="Rectangle 28">
            <a:extLst>
              <a:ext uri="{FF2B5EF4-FFF2-40B4-BE49-F238E27FC236}">
                <a16:creationId xmlns:a16="http://schemas.microsoft.com/office/drawing/2014/main" id="{27577DEC-D9A5-404D-9789-702F4319BE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5" name="Group 30">
            <a:extLst>
              <a:ext uri="{FF2B5EF4-FFF2-40B4-BE49-F238E27FC236}">
                <a16:creationId xmlns:a16="http://schemas.microsoft.com/office/drawing/2014/main" id="{CEEA9366-CEA8-4F23-B065-4337F0D836F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32" name="Straight Connector 31">
              <a:extLst>
                <a:ext uri="{FF2B5EF4-FFF2-40B4-BE49-F238E27FC236}">
                  <a16:creationId xmlns:a16="http://schemas.microsoft.com/office/drawing/2014/main" id="{904A03D6-39B4-4278-9BE1-A07E024499B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rgbClr val="FFFFFF"/>
              </a:solidFill>
            </a:ln>
          </p:spPr>
          <p:style>
            <a:lnRef idx="2">
              <a:schemeClr val="accent1"/>
            </a:lnRef>
            <a:fillRef idx="0">
              <a:schemeClr val="accent1"/>
            </a:fillRef>
            <a:effectRef idx="1">
              <a:schemeClr val="accent1"/>
            </a:effectRef>
            <a:fontRef idx="minor">
              <a:schemeClr val="tx1"/>
            </a:fontRef>
          </p:style>
        </p:cxnSp>
        <p:cxnSp>
          <p:nvCxnSpPr>
            <p:cNvPr id="56" name="Straight Connector 32">
              <a:extLst>
                <a:ext uri="{FF2B5EF4-FFF2-40B4-BE49-F238E27FC236}">
                  <a16:creationId xmlns:a16="http://schemas.microsoft.com/office/drawing/2014/main" id="{FBE459AF-3736-4886-82E0-9B5DA427B5E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alpha val="80000"/>
                </a:schemeClr>
              </a:solidFill>
            </a:ln>
          </p:spPr>
          <p:style>
            <a:lnRef idx="2">
              <a:schemeClr val="accent1"/>
            </a:lnRef>
            <a:fillRef idx="0">
              <a:schemeClr val="accent1"/>
            </a:fillRef>
            <a:effectRef idx="1">
              <a:schemeClr val="accent1"/>
            </a:effectRef>
            <a:fontRef idx="minor">
              <a:schemeClr val="tx1"/>
            </a:fontRef>
          </p:style>
        </p:cxnSp>
        <p:sp>
          <p:nvSpPr>
            <p:cNvPr id="34" name="Rectangle 23">
              <a:extLst>
                <a:ext uri="{FF2B5EF4-FFF2-40B4-BE49-F238E27FC236}">
                  <a16:creationId xmlns:a16="http://schemas.microsoft.com/office/drawing/2014/main" id="{4B6B88EF-180C-4E39-8A3F-A52E87110C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57" name="Rectangle 25">
              <a:extLst>
                <a:ext uri="{FF2B5EF4-FFF2-40B4-BE49-F238E27FC236}">
                  <a16:creationId xmlns:a16="http://schemas.microsoft.com/office/drawing/2014/main" id="{52DFAACF-64D0-4621-8FF4-E2F03C3E8D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6" name="Isosceles Triangle 35">
              <a:extLst>
                <a:ext uri="{FF2B5EF4-FFF2-40B4-BE49-F238E27FC236}">
                  <a16:creationId xmlns:a16="http://schemas.microsoft.com/office/drawing/2014/main" id="{36611FF0-65B3-49DB-97C6-1B72AAD0FB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37" name="Rectangle 27">
              <a:extLst>
                <a:ext uri="{FF2B5EF4-FFF2-40B4-BE49-F238E27FC236}">
                  <a16:creationId xmlns:a16="http://schemas.microsoft.com/office/drawing/2014/main" id="{0F7407FE-86B1-4890-9D80-9406FBF29E4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8" name="Rectangle 29">
              <a:extLst>
                <a:ext uri="{FF2B5EF4-FFF2-40B4-BE49-F238E27FC236}">
                  <a16:creationId xmlns:a16="http://schemas.microsoft.com/office/drawing/2014/main" id="{EBD42D5B-8F87-45B3-98B3-C66944F92E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9" name="Isosceles Triangle 38">
              <a:extLst>
                <a:ext uri="{FF2B5EF4-FFF2-40B4-BE49-F238E27FC236}">
                  <a16:creationId xmlns:a16="http://schemas.microsoft.com/office/drawing/2014/main" id="{F5E04699-59E1-4468-9E7C-83070EEB42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40" name="Isosceles Triangle 39">
              <a:extLst>
                <a:ext uri="{FF2B5EF4-FFF2-40B4-BE49-F238E27FC236}">
                  <a16:creationId xmlns:a16="http://schemas.microsoft.com/office/drawing/2014/main" id="{F2AE8F13-9A52-4D7F-9637-321EA7CF321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a:extLst>
              <a:ext uri="{FF2B5EF4-FFF2-40B4-BE49-F238E27FC236}">
                <a16:creationId xmlns:a16="http://schemas.microsoft.com/office/drawing/2014/main" id="{6BC894D2-9ABC-A3DB-09D7-D566B2FC5810}"/>
              </a:ext>
            </a:extLst>
          </p:cNvPr>
          <p:cNvSpPr>
            <a:spLocks noGrp="1"/>
          </p:cNvSpPr>
          <p:nvPr>
            <p:ph type="title"/>
          </p:nvPr>
        </p:nvSpPr>
        <p:spPr>
          <a:xfrm>
            <a:off x="1507066" y="1899821"/>
            <a:ext cx="8187349" cy="2151015"/>
          </a:xfrm>
        </p:spPr>
        <p:txBody>
          <a:bodyPr vert="horz" lIns="91440" tIns="45720" rIns="91440" bIns="45720" rtlCol="0" anchor="b">
            <a:normAutofit fontScale="90000"/>
          </a:bodyPr>
          <a:lstStyle/>
          <a:p>
            <a:pPr algn="r">
              <a:lnSpc>
                <a:spcPct val="90000"/>
              </a:lnSpc>
            </a:pPr>
            <a:r>
              <a:rPr lang="en-US" sz="5400" dirty="0"/>
              <a:t>Managing and Executing Cultural Diversity in the Polish Workplace </a:t>
            </a:r>
          </a:p>
        </p:txBody>
      </p:sp>
    </p:spTree>
    <p:extLst>
      <p:ext uri="{BB962C8B-B14F-4D97-AF65-F5344CB8AC3E}">
        <p14:creationId xmlns:p14="http://schemas.microsoft.com/office/powerpoint/2010/main" val="3005616193"/>
      </p:ext>
    </p:extLst>
  </p:cSld>
  <p:clrMapOvr>
    <a:overrideClrMapping bg1="dk1" tx1="lt1" bg2="dk2" tx2="lt2" accent1="accent1" accent2="accent2" accent3="accent3" accent4="accent4" accent5="accent5" accent6="accent6" hlink="hlink" folHlink="folHlink"/>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03BDAABE-CF5E-C9DF-355D-AFD522D2E90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5908" r="16984" b="-2"/>
          <a:stretch/>
        </p:blipFill>
        <p:spPr bwMode="auto">
          <a:xfrm>
            <a:off x="4269854" y="-1"/>
            <a:ext cx="7922146" cy="6858001"/>
          </a:xfrm>
          <a:custGeom>
            <a:avLst/>
            <a:gdLst/>
            <a:ahLst/>
            <a:cxnLst/>
            <a:rect l="l" t="t" r="r" b="b"/>
            <a:pathLst>
              <a:path w="7922146" h="6858001">
                <a:moveTo>
                  <a:pt x="379987" y="0"/>
                </a:moveTo>
                <a:lnTo>
                  <a:pt x="5304971" y="0"/>
                </a:lnTo>
                <a:lnTo>
                  <a:pt x="7065281" y="0"/>
                </a:lnTo>
                <a:lnTo>
                  <a:pt x="7397540" y="0"/>
                </a:lnTo>
                <a:lnTo>
                  <a:pt x="7397540" y="1"/>
                </a:lnTo>
                <a:lnTo>
                  <a:pt x="7922146" y="1"/>
                </a:lnTo>
                <a:lnTo>
                  <a:pt x="7922146" y="6858001"/>
                </a:lnTo>
                <a:lnTo>
                  <a:pt x="7065281" y="6858001"/>
                </a:lnTo>
                <a:lnTo>
                  <a:pt x="7065281" y="6858000"/>
                </a:lnTo>
                <a:lnTo>
                  <a:pt x="5932989" y="6858000"/>
                </a:lnTo>
                <a:lnTo>
                  <a:pt x="5932989" y="6858001"/>
                </a:lnTo>
                <a:lnTo>
                  <a:pt x="27809" y="6858001"/>
                </a:lnTo>
                <a:lnTo>
                  <a:pt x="1803228" y="4521201"/>
                </a:lnTo>
                <a:close/>
                <a:moveTo>
                  <a:pt x="0" y="0"/>
                </a:moveTo>
                <a:lnTo>
                  <a:pt x="379987" y="0"/>
                </a:lnTo>
                <a:lnTo>
                  <a:pt x="0" y="407"/>
                </a:lnTo>
                <a:close/>
              </a:path>
            </a:pathLst>
          </a:cu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6BC894D2-9ABC-A3DB-09D7-D566B2FC5810}"/>
              </a:ext>
            </a:extLst>
          </p:cNvPr>
          <p:cNvSpPr>
            <a:spLocks noGrp="1"/>
          </p:cNvSpPr>
          <p:nvPr>
            <p:ph type="title"/>
          </p:nvPr>
        </p:nvSpPr>
        <p:spPr>
          <a:xfrm>
            <a:off x="408373" y="408373"/>
            <a:ext cx="4426274" cy="2006353"/>
          </a:xfrm>
        </p:spPr>
        <p:txBody>
          <a:bodyPr>
            <a:normAutofit fontScale="90000"/>
          </a:bodyPr>
          <a:lstStyle/>
          <a:p>
            <a:pPr>
              <a:lnSpc>
                <a:spcPct val="90000"/>
              </a:lnSpc>
            </a:pPr>
            <a:r>
              <a:rPr lang="en-GB" dirty="0"/>
              <a:t>Recommendations for Managing Cultural Diversity in the Workplace</a:t>
            </a:r>
          </a:p>
        </p:txBody>
      </p:sp>
      <p:sp>
        <p:nvSpPr>
          <p:cNvPr id="3" name="Content Placeholder 2">
            <a:extLst>
              <a:ext uri="{FF2B5EF4-FFF2-40B4-BE49-F238E27FC236}">
                <a16:creationId xmlns:a16="http://schemas.microsoft.com/office/drawing/2014/main" id="{827C98B6-70C0-4C23-4F0D-99E07D51A3EA}"/>
              </a:ext>
            </a:extLst>
          </p:cNvPr>
          <p:cNvSpPr>
            <a:spLocks noGrp="1"/>
          </p:cNvSpPr>
          <p:nvPr>
            <p:ph idx="1"/>
          </p:nvPr>
        </p:nvSpPr>
        <p:spPr>
          <a:xfrm>
            <a:off x="175799" y="2632751"/>
            <a:ext cx="5417134" cy="3880773"/>
          </a:xfrm>
        </p:spPr>
        <p:txBody>
          <a:bodyPr>
            <a:normAutofit/>
          </a:bodyPr>
          <a:lstStyle/>
          <a:p>
            <a:pPr>
              <a:lnSpc>
                <a:spcPct val="90000"/>
              </a:lnSpc>
              <a:buFont typeface="Wingdings" panose="05000000000000000000" pitchFamily="2" charset="2"/>
              <a:buChar char="§"/>
            </a:pPr>
            <a:r>
              <a:rPr lang="en-GB" sz="1400" dirty="0"/>
              <a:t>Diversity management encapsulates diversity and inclusion in a company—from establishing hiring practices and outreach efforts to the development of corporate standards and diversity metrics to the communication and coordination of continuing diversity education and training for the entire organization. </a:t>
            </a:r>
          </a:p>
          <a:p>
            <a:pPr marL="0" indent="0">
              <a:lnSpc>
                <a:spcPct val="90000"/>
              </a:lnSpc>
              <a:buNone/>
            </a:pPr>
            <a:endParaRPr lang="en-GB" sz="1400" dirty="0"/>
          </a:p>
          <a:p>
            <a:pPr>
              <a:lnSpc>
                <a:spcPct val="90000"/>
              </a:lnSpc>
              <a:buFont typeface="Wingdings" panose="05000000000000000000" pitchFamily="2" charset="2"/>
              <a:buChar char="§"/>
            </a:pPr>
            <a:r>
              <a:rPr lang="en-GB" sz="1400" dirty="0"/>
              <a:t>According to GlobeSmart, a simple definition of diversity management can be something like this; “the coordinated, determined effort of leadership and management throughout an organization to bring in employees from all walks of life and diverse backgrounds into various roles”.</a:t>
            </a:r>
          </a:p>
          <a:p>
            <a:pPr>
              <a:lnSpc>
                <a:spcPct val="90000"/>
              </a:lnSpc>
              <a:buFont typeface="Wingdings" panose="05000000000000000000" pitchFamily="2" charset="2"/>
              <a:buChar char="§"/>
            </a:pPr>
            <a:endParaRPr lang="en-GB" sz="1400" dirty="0"/>
          </a:p>
        </p:txBody>
      </p:sp>
      <p:cxnSp>
        <p:nvCxnSpPr>
          <p:cNvPr id="1069" name="Straight Connector 1065">
            <a:extLst>
              <a:ext uri="{FF2B5EF4-FFF2-40B4-BE49-F238E27FC236}">
                <a16:creationId xmlns:a16="http://schemas.microsoft.com/office/drawing/2014/main" id="{64FA5DFF-7FE6-4855-84E6-DFA78EE978B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068" name="Straight Connector 1067">
            <a:extLst>
              <a:ext uri="{FF2B5EF4-FFF2-40B4-BE49-F238E27FC236}">
                <a16:creationId xmlns:a16="http://schemas.microsoft.com/office/drawing/2014/main" id="{2AFD8CBA-54A3-4363-991B-B9C631BBFA7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070" name="Rectangle 23">
            <a:extLst>
              <a:ext uri="{FF2B5EF4-FFF2-40B4-BE49-F238E27FC236}">
                <a16:creationId xmlns:a16="http://schemas.microsoft.com/office/drawing/2014/main" id="{3F088236-D655-4F88-B238-E167623580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072" name="Rectangle 25">
            <a:extLst>
              <a:ext uri="{FF2B5EF4-FFF2-40B4-BE49-F238E27FC236}">
                <a16:creationId xmlns:a16="http://schemas.microsoft.com/office/drawing/2014/main" id="{3DAC0C92-199E-475C-9390-119A9B0272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074" name="Isosceles Triangle 24">
            <a:extLst>
              <a:ext uri="{FF2B5EF4-FFF2-40B4-BE49-F238E27FC236}">
                <a16:creationId xmlns:a16="http://schemas.microsoft.com/office/drawing/2014/main" id="{C4CFB339-0ED8-4FE2-9EF1-6D1375B849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076" name="Rectangle 27">
            <a:extLst>
              <a:ext uri="{FF2B5EF4-FFF2-40B4-BE49-F238E27FC236}">
                <a16:creationId xmlns:a16="http://schemas.microsoft.com/office/drawing/2014/main" id="{31896C80-2069-4431-9C19-83B9137344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47000"/>
            </a:schemeClr>
          </a:solidFill>
          <a:ln>
            <a:noFill/>
          </a:ln>
          <a:effectLst/>
        </p:spPr>
        <p:style>
          <a:lnRef idx="1">
            <a:schemeClr val="accent1"/>
          </a:lnRef>
          <a:fillRef idx="3">
            <a:schemeClr val="accent1"/>
          </a:fillRef>
          <a:effectRef idx="2">
            <a:schemeClr val="accent1"/>
          </a:effectRef>
          <a:fontRef idx="minor">
            <a:schemeClr val="lt1"/>
          </a:fontRef>
        </p:style>
      </p:sp>
      <p:sp>
        <p:nvSpPr>
          <p:cNvPr id="1078" name="Rectangle 28">
            <a:extLst>
              <a:ext uri="{FF2B5EF4-FFF2-40B4-BE49-F238E27FC236}">
                <a16:creationId xmlns:a16="http://schemas.microsoft.com/office/drawing/2014/main" id="{BF120A21-0841-4823-B0C4-28AEBCEF9B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080" name="Rectangle 29">
            <a:extLst>
              <a:ext uri="{FF2B5EF4-FFF2-40B4-BE49-F238E27FC236}">
                <a16:creationId xmlns:a16="http://schemas.microsoft.com/office/drawing/2014/main" id="{DBB05BAE-BBD3-4289-899F-A6851503C6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082" name="Isosceles Triangle 29">
            <a:extLst>
              <a:ext uri="{FF2B5EF4-FFF2-40B4-BE49-F238E27FC236}">
                <a16:creationId xmlns:a16="http://schemas.microsoft.com/office/drawing/2014/main" id="{9874D11C-36F5-4BBE-A490-019A54E953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6" name="TextBox 5">
            <a:hlinkClick r:id="rId3"/>
            <a:extLst>
              <a:ext uri="{FF2B5EF4-FFF2-40B4-BE49-F238E27FC236}">
                <a16:creationId xmlns:a16="http://schemas.microsoft.com/office/drawing/2014/main" id="{D0EEA375-C362-0991-0D3F-D2CCD89592E2}"/>
              </a:ext>
            </a:extLst>
          </p:cNvPr>
          <p:cNvSpPr txBox="1"/>
          <p:nvPr/>
        </p:nvSpPr>
        <p:spPr>
          <a:xfrm>
            <a:off x="1828800" y="6513525"/>
            <a:ext cx="9561251" cy="276999"/>
          </a:xfrm>
          <a:prstGeom prst="rect">
            <a:avLst/>
          </a:prstGeom>
          <a:noFill/>
        </p:spPr>
        <p:txBody>
          <a:bodyPr wrap="square">
            <a:spAutoFit/>
          </a:bodyPr>
          <a:lstStyle/>
          <a:p>
            <a:r>
              <a:rPr lang="en-GB" sz="1200" dirty="0">
                <a:hlinkClick r:id="rId3"/>
              </a:rPr>
              <a:t>https://www.globesmart.com/blog/diversity-management-prioritize-inclusion-and-manage-diversity-in-the-workplace</a:t>
            </a:r>
            <a:r>
              <a:rPr lang="en-GB" sz="1200" dirty="0"/>
              <a:t>/</a:t>
            </a:r>
          </a:p>
        </p:txBody>
      </p:sp>
    </p:spTree>
    <p:extLst>
      <p:ext uri="{BB962C8B-B14F-4D97-AF65-F5344CB8AC3E}">
        <p14:creationId xmlns:p14="http://schemas.microsoft.com/office/powerpoint/2010/main" val="31480558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C894D2-9ABC-A3DB-09D7-D566B2FC5810}"/>
              </a:ext>
            </a:extLst>
          </p:cNvPr>
          <p:cNvSpPr>
            <a:spLocks noGrp="1"/>
          </p:cNvSpPr>
          <p:nvPr>
            <p:ph type="title"/>
          </p:nvPr>
        </p:nvSpPr>
        <p:spPr>
          <a:xfrm>
            <a:off x="5299969" y="496111"/>
            <a:ext cx="5361546" cy="1474731"/>
          </a:xfrm>
        </p:spPr>
        <p:txBody>
          <a:bodyPr>
            <a:noAutofit/>
          </a:bodyPr>
          <a:lstStyle/>
          <a:p>
            <a:pPr>
              <a:lnSpc>
                <a:spcPct val="90000"/>
              </a:lnSpc>
            </a:pPr>
            <a:r>
              <a:rPr lang="en-GB" sz="3200" dirty="0"/>
              <a:t>Recommendations for Managing Cultural Diversity in the Workplace. Cont.</a:t>
            </a:r>
          </a:p>
        </p:txBody>
      </p:sp>
      <p:sp>
        <p:nvSpPr>
          <p:cNvPr id="3" name="Content Placeholder 2">
            <a:extLst>
              <a:ext uri="{FF2B5EF4-FFF2-40B4-BE49-F238E27FC236}">
                <a16:creationId xmlns:a16="http://schemas.microsoft.com/office/drawing/2014/main" id="{827C98B6-70C0-4C23-4F0D-99E07D51A3EA}"/>
              </a:ext>
            </a:extLst>
          </p:cNvPr>
          <p:cNvSpPr>
            <a:spLocks noGrp="1"/>
          </p:cNvSpPr>
          <p:nvPr>
            <p:ph idx="1"/>
          </p:nvPr>
        </p:nvSpPr>
        <p:spPr>
          <a:xfrm>
            <a:off x="5086339" y="2112799"/>
            <a:ext cx="5486400" cy="4201300"/>
          </a:xfrm>
        </p:spPr>
        <p:txBody>
          <a:bodyPr>
            <a:normAutofit/>
          </a:bodyPr>
          <a:lstStyle/>
          <a:p>
            <a:pPr>
              <a:lnSpc>
                <a:spcPct val="90000"/>
              </a:lnSpc>
            </a:pPr>
            <a:r>
              <a:rPr lang="en-GB" sz="1200" u="sng" dirty="0"/>
              <a:t>Examine Your Policies to Fight Systemic Inequality</a:t>
            </a:r>
            <a:r>
              <a:rPr lang="en-GB" sz="1200" dirty="0"/>
              <a:t>: Creating a more inclusive organization takes effort. But no matter what actions an organization takes, it must also be aware that its policies may be promoting systemic inequality. To counter this, audit your policies. Ensure that your family-leave policy is supportive of LGBTQ parents as well as traditional couples. “Remote-work policies are another point of consideration for building a truly inclusive work environment.</a:t>
            </a:r>
          </a:p>
          <a:p>
            <a:pPr>
              <a:lnSpc>
                <a:spcPct val="90000"/>
              </a:lnSpc>
            </a:pPr>
            <a:r>
              <a:rPr lang="en-GB" sz="1200" u="sng" dirty="0"/>
              <a:t>Create a Culture of Empathy and Forgiveness</a:t>
            </a:r>
            <a:r>
              <a:rPr lang="en-GB" sz="1200" dirty="0"/>
              <a:t>: Leaders must have the self-awareness to know that they’ll have certain blind spots when it comes to their employees and their employees’ experience. For example, maybe a leader doesn’t know the pronouns an employee prefers. But what’s most important in these situations is that leaders be aware of their blind spots — and that they work to solve them. “I like to look at it as mirrors, windows, and doors,” Harris says. “You look in the mirror and that’s self-awareness. You look out the window and you get perspectives from others to try to get a clue about your blind spots.”</a:t>
            </a:r>
          </a:p>
          <a:p>
            <a:pPr>
              <a:lnSpc>
                <a:spcPct val="90000"/>
              </a:lnSpc>
            </a:pPr>
            <a:r>
              <a:rPr lang="en-GB" sz="1200" u="sng" dirty="0"/>
              <a:t>Ensure Leadership Is Aligned with Your Goals</a:t>
            </a:r>
            <a:r>
              <a:rPr lang="en-GB" sz="1200" dirty="0"/>
              <a:t>: Be sure that leadership is briefed and on board with your plans as you look to address issues of diversity in your organization. Cappellanti-Wolf says. Additionally, leadership’s behavior and actions will serve as examples for all levels of the organisation and set the tone for what’s expected of employees.</a:t>
            </a:r>
          </a:p>
          <a:p>
            <a:pPr>
              <a:lnSpc>
                <a:spcPct val="90000"/>
              </a:lnSpc>
            </a:pPr>
            <a:endParaRPr lang="en-GB" sz="1200" dirty="0"/>
          </a:p>
        </p:txBody>
      </p:sp>
      <p:pic>
        <p:nvPicPr>
          <p:cNvPr id="5122" name="Picture 2" descr="Cultural diversity in virtual teams">
            <a:extLst>
              <a:ext uri="{FF2B5EF4-FFF2-40B4-BE49-F238E27FC236}">
                <a16:creationId xmlns:a16="http://schemas.microsoft.com/office/drawing/2014/main" id="{080F1E16-A89D-3EFD-5ECE-03A736FE36A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085" r="1765" b="-2"/>
          <a:stretch/>
        </p:blipFill>
        <p:spPr bwMode="auto">
          <a:xfrm>
            <a:off x="20" y="-1"/>
            <a:ext cx="5394940" cy="6858001"/>
          </a:xfrm>
          <a:custGeom>
            <a:avLst/>
            <a:gdLst/>
            <a:ahLst/>
            <a:cxnLst/>
            <a:rect l="l" t="t" r="r" b="b"/>
            <a:pathLst>
              <a:path w="5394960" h="6858000">
                <a:moveTo>
                  <a:pt x="842596" y="0"/>
                </a:moveTo>
                <a:lnTo>
                  <a:pt x="5394960" y="0"/>
                </a:lnTo>
                <a:lnTo>
                  <a:pt x="5394960" y="21851"/>
                </a:lnTo>
                <a:lnTo>
                  <a:pt x="4365943" y="6858000"/>
                </a:lnTo>
                <a:lnTo>
                  <a:pt x="0" y="6858000"/>
                </a:lnTo>
                <a:lnTo>
                  <a:pt x="0" y="5666154"/>
                </a:lnTo>
                <a:close/>
              </a:path>
            </a:pathLst>
          </a:custGeom>
          <a:noFill/>
          <a:extLst>
            <a:ext uri="{909E8E84-426E-40DD-AFC4-6F175D3DCCD1}">
              <a14:hiddenFill xmlns:a14="http://schemas.microsoft.com/office/drawing/2010/main">
                <a:solidFill>
                  <a:srgbClr val="FFFFFF"/>
                </a:solidFill>
              </a14:hiddenFill>
            </a:ext>
          </a:extLst>
        </p:spPr>
      </p:pic>
      <p:sp>
        <p:nvSpPr>
          <p:cNvPr id="5127" name="Isosceles Triangle 5126">
            <a:extLst>
              <a:ext uri="{FF2B5EF4-FFF2-40B4-BE49-F238E27FC236}">
                <a16:creationId xmlns:a16="http://schemas.microsoft.com/office/drawing/2014/main" id="{3BCB5F6A-9EB0-40B0-9D13-3023E9A205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4" name="TextBox 3">
            <a:extLst>
              <a:ext uri="{FF2B5EF4-FFF2-40B4-BE49-F238E27FC236}">
                <a16:creationId xmlns:a16="http://schemas.microsoft.com/office/drawing/2014/main" id="{6C3D07F0-C211-D72A-7612-ED64E6FBBEBF}"/>
              </a:ext>
            </a:extLst>
          </p:cNvPr>
          <p:cNvSpPr txBox="1"/>
          <p:nvPr/>
        </p:nvSpPr>
        <p:spPr>
          <a:xfrm>
            <a:off x="3401416" y="6456056"/>
            <a:ext cx="5636052" cy="307777"/>
          </a:xfrm>
          <a:prstGeom prst="rect">
            <a:avLst/>
          </a:prstGeom>
          <a:noFill/>
        </p:spPr>
        <p:txBody>
          <a:bodyPr wrap="square">
            <a:spAutoFit/>
          </a:bodyPr>
          <a:lstStyle/>
          <a:p>
            <a:r>
              <a:rPr lang="en-GB" sz="1400" dirty="0">
                <a:hlinkClick r:id="rId3"/>
              </a:rPr>
              <a:t>https://talentculture.com/7-tips-to-manage-a-diverse-workforce/</a:t>
            </a:r>
            <a:endParaRPr lang="en-GB" sz="1400" dirty="0"/>
          </a:p>
        </p:txBody>
      </p:sp>
    </p:spTree>
    <p:extLst>
      <p:ext uri="{BB962C8B-B14F-4D97-AF65-F5344CB8AC3E}">
        <p14:creationId xmlns:p14="http://schemas.microsoft.com/office/powerpoint/2010/main" val="22048520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78" name="Rectangle 2059">
            <a:extLst>
              <a:ext uri="{FF2B5EF4-FFF2-40B4-BE49-F238E27FC236}">
                <a16:creationId xmlns:a16="http://schemas.microsoft.com/office/drawing/2014/main" id="{9F4444CE-BC8D-4D61-B303-4C05614E62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79" name="Rectangle 2061">
            <a:extLst>
              <a:ext uri="{FF2B5EF4-FFF2-40B4-BE49-F238E27FC236}">
                <a16:creationId xmlns:a16="http://schemas.microsoft.com/office/drawing/2014/main" id="{62423CA5-E2E1-4789-B759-9906C1C940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
            <a:ext cx="4660126"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080" name="Isosceles Triangle 2063">
            <a:extLst>
              <a:ext uri="{FF2B5EF4-FFF2-40B4-BE49-F238E27FC236}">
                <a16:creationId xmlns:a16="http://schemas.microsoft.com/office/drawing/2014/main" id="{73772B81-181F-48B7-8826-4D9686D15D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4660127" y="-3"/>
            <a:ext cx="1056745" cy="6858001"/>
          </a:xfrm>
          <a:prstGeom prst="triangle">
            <a:avLst>
              <a:gd name="adj" fmla="val 100000"/>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dirty="0"/>
          </a:p>
        </p:txBody>
      </p:sp>
      <p:sp>
        <p:nvSpPr>
          <p:cNvPr id="2" name="Title 1">
            <a:extLst>
              <a:ext uri="{FF2B5EF4-FFF2-40B4-BE49-F238E27FC236}">
                <a16:creationId xmlns:a16="http://schemas.microsoft.com/office/drawing/2014/main" id="{6BC894D2-9ABC-A3DB-09D7-D566B2FC5810}"/>
              </a:ext>
            </a:extLst>
          </p:cNvPr>
          <p:cNvSpPr>
            <a:spLocks noGrp="1"/>
          </p:cNvSpPr>
          <p:nvPr>
            <p:ph type="title"/>
          </p:nvPr>
        </p:nvSpPr>
        <p:spPr>
          <a:xfrm>
            <a:off x="673754" y="643467"/>
            <a:ext cx="4365501" cy="1375608"/>
          </a:xfrm>
        </p:spPr>
        <p:txBody>
          <a:bodyPr anchor="ctr">
            <a:normAutofit fontScale="90000"/>
          </a:bodyPr>
          <a:lstStyle/>
          <a:p>
            <a:pPr>
              <a:lnSpc>
                <a:spcPct val="90000"/>
              </a:lnSpc>
            </a:pPr>
            <a:r>
              <a:rPr lang="en-GB" sz="3100" dirty="0">
                <a:solidFill>
                  <a:schemeClr val="bg1"/>
                </a:solidFill>
              </a:rPr>
              <a:t>Strategies for Managing Diversity in </a:t>
            </a:r>
            <a:r>
              <a:rPr lang="en-GB" dirty="0">
                <a:solidFill>
                  <a:schemeClr val="bg1"/>
                </a:solidFill>
              </a:rPr>
              <a:t>the</a:t>
            </a:r>
            <a:r>
              <a:rPr lang="en-GB" sz="3100" dirty="0">
                <a:solidFill>
                  <a:schemeClr val="bg1"/>
                </a:solidFill>
              </a:rPr>
              <a:t> Polish Workplace  </a:t>
            </a:r>
          </a:p>
        </p:txBody>
      </p:sp>
      <p:sp>
        <p:nvSpPr>
          <p:cNvPr id="3" name="Content Placeholder 2">
            <a:extLst>
              <a:ext uri="{FF2B5EF4-FFF2-40B4-BE49-F238E27FC236}">
                <a16:creationId xmlns:a16="http://schemas.microsoft.com/office/drawing/2014/main" id="{827C98B6-70C0-4C23-4F0D-99E07D51A3EA}"/>
              </a:ext>
            </a:extLst>
          </p:cNvPr>
          <p:cNvSpPr>
            <a:spLocks noGrp="1"/>
          </p:cNvSpPr>
          <p:nvPr>
            <p:ph idx="1"/>
          </p:nvPr>
        </p:nvSpPr>
        <p:spPr>
          <a:xfrm>
            <a:off x="77821" y="2160589"/>
            <a:ext cx="4884796" cy="4352933"/>
          </a:xfrm>
        </p:spPr>
        <p:txBody>
          <a:bodyPr>
            <a:normAutofit fontScale="92500" lnSpcReduction="20000"/>
          </a:bodyPr>
          <a:lstStyle/>
          <a:p>
            <a:pPr marL="0" indent="0">
              <a:lnSpc>
                <a:spcPct val="90000"/>
              </a:lnSpc>
              <a:buNone/>
            </a:pPr>
            <a:r>
              <a:rPr lang="en-GB" sz="1100" dirty="0">
                <a:solidFill>
                  <a:schemeClr val="bg1"/>
                </a:solidFill>
              </a:rPr>
              <a:t>Here are some workable and realistic strategies that can be adopted for SMEs and large-scale companies </a:t>
            </a:r>
          </a:p>
          <a:p>
            <a:pPr>
              <a:lnSpc>
                <a:spcPct val="90000"/>
              </a:lnSpc>
              <a:buFont typeface="Wingdings" panose="05000000000000000000" pitchFamily="2" charset="2"/>
              <a:buChar char="§"/>
            </a:pPr>
            <a:r>
              <a:rPr lang="en-GB" sz="1100" u="sng" dirty="0">
                <a:solidFill>
                  <a:schemeClr val="bg1"/>
                </a:solidFill>
              </a:rPr>
              <a:t>Prioritize Inclusion Processes and Policies</a:t>
            </a:r>
            <a:r>
              <a:rPr lang="en-GB" sz="1100" dirty="0">
                <a:solidFill>
                  <a:schemeClr val="bg1"/>
                </a:solidFill>
              </a:rPr>
              <a:t>: Make diversity and inclusion efforts a priority—and stick to them. Never let your inclusion processes and policies become dusty old statements written in long-forgotten employee handbooks; keep them active, keep them top-of-mind, and change them as the times (and the environment) demand.</a:t>
            </a:r>
          </a:p>
          <a:p>
            <a:pPr>
              <a:lnSpc>
                <a:spcPct val="90000"/>
              </a:lnSpc>
              <a:buFont typeface="Wingdings" panose="05000000000000000000" pitchFamily="2" charset="2"/>
              <a:buChar char="§"/>
            </a:pPr>
            <a:r>
              <a:rPr lang="en-GB" sz="1100" u="sng" dirty="0">
                <a:solidFill>
                  <a:schemeClr val="bg1"/>
                </a:solidFill>
              </a:rPr>
              <a:t>Determine Initiatives</a:t>
            </a:r>
            <a:r>
              <a:rPr lang="en-GB" sz="1100" dirty="0">
                <a:solidFill>
                  <a:schemeClr val="bg1"/>
                </a:solidFill>
              </a:rPr>
              <a:t>: Avoid the "one size fits all" solution for your diversity management efforts. Determine the initiatives that your organization will undertake. This process will involve stakeholders throughout the organization—from the top on down. Meet with leadership and employees to determine what is working, what isn’t, and what initiatives you should start on for an authentic management effort.</a:t>
            </a:r>
          </a:p>
          <a:p>
            <a:pPr>
              <a:lnSpc>
                <a:spcPct val="90000"/>
              </a:lnSpc>
              <a:buFont typeface="Wingdings" panose="05000000000000000000" pitchFamily="2" charset="2"/>
              <a:buChar char="§"/>
            </a:pPr>
            <a:r>
              <a:rPr lang="en-GB" sz="1100" u="sng" dirty="0">
                <a:solidFill>
                  <a:schemeClr val="bg1"/>
                </a:solidFill>
              </a:rPr>
              <a:t>Identify Resources for Diversity and Inclusion Programs</a:t>
            </a:r>
            <a:r>
              <a:rPr lang="en-GB" sz="1100" dirty="0">
                <a:solidFill>
                  <a:schemeClr val="bg1"/>
                </a:solidFill>
              </a:rPr>
              <a:t>: Resources such as a dedicated D&amp;I employee in the organization (as many organizations have these days) or will it be a part of your HR efforts, budget consideration to enable management for diversity efforts, invest in building out employee resource groups, diversity, and inclusion-focused online resource, or having the services of a consultant to sit down with key stakeholders and plot out how to best develop the tools needed to enable your diversity management programs </a:t>
            </a:r>
          </a:p>
          <a:p>
            <a:pPr>
              <a:lnSpc>
                <a:spcPct val="90000"/>
              </a:lnSpc>
              <a:buFont typeface="Wingdings" panose="05000000000000000000" pitchFamily="2" charset="2"/>
              <a:buChar char="§"/>
            </a:pPr>
            <a:r>
              <a:rPr lang="en-GB" sz="1100" u="sng" dirty="0">
                <a:solidFill>
                  <a:schemeClr val="bg1"/>
                </a:solidFill>
              </a:rPr>
              <a:t>Be Intentional</a:t>
            </a:r>
            <a:r>
              <a:rPr lang="en-GB" sz="1100" dirty="0">
                <a:solidFill>
                  <a:schemeClr val="bg1"/>
                </a:solidFill>
              </a:rPr>
              <a:t>: Set Diversity Goals and Accountability for Change: Be intentional with your efforts and set concrete diversity goals throughout the organization based upon optimistic (but realistic) benchmarks, and hold your organization accountable.</a:t>
            </a:r>
          </a:p>
          <a:p>
            <a:pPr>
              <a:lnSpc>
                <a:spcPct val="90000"/>
              </a:lnSpc>
              <a:buFont typeface="Wingdings" panose="05000000000000000000" pitchFamily="2" charset="2"/>
              <a:buChar char="§"/>
            </a:pPr>
            <a:r>
              <a:rPr lang="en-GB" sz="1100" dirty="0">
                <a:solidFill>
                  <a:schemeClr val="bg1"/>
                </a:solidFill>
              </a:rPr>
              <a:t>Seek Out Different Mindsets</a:t>
            </a:r>
          </a:p>
          <a:p>
            <a:pPr>
              <a:lnSpc>
                <a:spcPct val="90000"/>
              </a:lnSpc>
              <a:buFont typeface="Wingdings" panose="05000000000000000000" pitchFamily="2" charset="2"/>
              <a:buChar char="§"/>
            </a:pPr>
            <a:r>
              <a:rPr lang="en-GB" sz="1100" dirty="0">
                <a:solidFill>
                  <a:schemeClr val="bg1"/>
                </a:solidFill>
              </a:rPr>
              <a:t>Set up Inclusion and Diversity Training</a:t>
            </a:r>
          </a:p>
          <a:p>
            <a:pPr>
              <a:lnSpc>
                <a:spcPct val="90000"/>
              </a:lnSpc>
              <a:buFont typeface="Wingdings" panose="05000000000000000000" pitchFamily="2" charset="2"/>
              <a:buChar char="§"/>
            </a:pPr>
            <a:r>
              <a:rPr lang="en-GB" sz="1100" dirty="0">
                <a:solidFill>
                  <a:schemeClr val="bg1"/>
                </a:solidFill>
              </a:rPr>
              <a:t>Build a Diverse Leadership Team</a:t>
            </a:r>
          </a:p>
          <a:p>
            <a:pPr>
              <a:lnSpc>
                <a:spcPct val="90000"/>
              </a:lnSpc>
              <a:buFont typeface="Wingdings" panose="05000000000000000000" pitchFamily="2" charset="2"/>
              <a:buChar char="§"/>
            </a:pPr>
            <a:endParaRPr lang="en-GB" sz="1000" dirty="0">
              <a:solidFill>
                <a:schemeClr val="bg1"/>
              </a:solidFill>
            </a:endParaRPr>
          </a:p>
        </p:txBody>
      </p:sp>
      <p:pic>
        <p:nvPicPr>
          <p:cNvPr id="2050" name="Picture 2">
            <a:extLst>
              <a:ext uri="{FF2B5EF4-FFF2-40B4-BE49-F238E27FC236}">
                <a16:creationId xmlns:a16="http://schemas.microsoft.com/office/drawing/2014/main" id="{402182BC-2F8E-F81E-D0E9-B737862FF51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15730"/>
          <a:stretch/>
        </p:blipFill>
        <p:spPr bwMode="auto">
          <a:xfrm>
            <a:off x="6096001" y="1976129"/>
            <a:ext cx="5143500" cy="2893227"/>
          </a:xfrm>
          <a:prstGeom prst="rect">
            <a:avLst/>
          </a:prstGeom>
          <a:noFill/>
          <a:extLst>
            <a:ext uri="{909E8E84-426E-40DD-AFC4-6F175D3DCCD1}">
              <a14:hiddenFill xmlns:a14="http://schemas.microsoft.com/office/drawing/2010/main">
                <a:solidFill>
                  <a:srgbClr val="FFFFFF"/>
                </a:solidFill>
              </a14:hiddenFill>
            </a:ext>
          </a:extLst>
        </p:spPr>
      </p:pic>
      <p:sp>
        <p:nvSpPr>
          <p:cNvPr id="2081" name="Isosceles Triangle 2065">
            <a:extLst>
              <a:ext uri="{FF2B5EF4-FFF2-40B4-BE49-F238E27FC236}">
                <a16:creationId xmlns:a16="http://schemas.microsoft.com/office/drawing/2014/main" id="{B2205F6E-03C6-4E92-877C-E2482F6599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1755696"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dirty="0"/>
          </a:p>
        </p:txBody>
      </p:sp>
      <p:sp>
        <p:nvSpPr>
          <p:cNvPr id="5" name="TextBox 4">
            <a:hlinkClick r:id="rId3"/>
            <a:extLst>
              <a:ext uri="{FF2B5EF4-FFF2-40B4-BE49-F238E27FC236}">
                <a16:creationId xmlns:a16="http://schemas.microsoft.com/office/drawing/2014/main" id="{C702ED22-2C8B-C008-7A0E-311FB5C59317}"/>
              </a:ext>
            </a:extLst>
          </p:cNvPr>
          <p:cNvSpPr txBox="1"/>
          <p:nvPr/>
        </p:nvSpPr>
        <p:spPr>
          <a:xfrm>
            <a:off x="1828800" y="6513525"/>
            <a:ext cx="9561251" cy="276999"/>
          </a:xfrm>
          <a:prstGeom prst="rect">
            <a:avLst/>
          </a:prstGeom>
          <a:noFill/>
        </p:spPr>
        <p:txBody>
          <a:bodyPr wrap="square">
            <a:spAutoFit/>
          </a:bodyPr>
          <a:lstStyle/>
          <a:p>
            <a:pPr>
              <a:spcAft>
                <a:spcPts val="600"/>
              </a:spcAft>
            </a:pPr>
            <a:r>
              <a:rPr lang="en-GB" sz="1200">
                <a:hlinkClick r:id="rId3"/>
              </a:rPr>
              <a:t>https://www.globesmart.com/blog/diversity-management-prioritize-inclusion-and-manage-diversity-in-the-workplace</a:t>
            </a:r>
            <a:r>
              <a:rPr lang="en-GB" sz="1200"/>
              <a:t>/</a:t>
            </a:r>
          </a:p>
        </p:txBody>
      </p:sp>
    </p:spTree>
    <p:extLst>
      <p:ext uri="{BB962C8B-B14F-4D97-AF65-F5344CB8AC3E}">
        <p14:creationId xmlns:p14="http://schemas.microsoft.com/office/powerpoint/2010/main" val="1010889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074" name="Picture 2" descr="teamwork equality multi cultural diversity">
            <a:extLst>
              <a:ext uri="{FF2B5EF4-FFF2-40B4-BE49-F238E27FC236}">
                <a16:creationId xmlns:a16="http://schemas.microsoft.com/office/drawing/2014/main" id="{099C21F1-6D95-6569-D1E0-E4DF4B1BE09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1744" r="11438"/>
          <a:stretch/>
        </p:blipFill>
        <p:spPr bwMode="auto">
          <a:xfrm>
            <a:off x="4269854" y="-1"/>
            <a:ext cx="7922146" cy="6858001"/>
          </a:xfrm>
          <a:custGeom>
            <a:avLst/>
            <a:gdLst/>
            <a:ahLst/>
            <a:cxnLst/>
            <a:rect l="l" t="t" r="r" b="b"/>
            <a:pathLst>
              <a:path w="7922146" h="6858001">
                <a:moveTo>
                  <a:pt x="379987" y="0"/>
                </a:moveTo>
                <a:lnTo>
                  <a:pt x="5304971" y="0"/>
                </a:lnTo>
                <a:lnTo>
                  <a:pt x="7065281" y="0"/>
                </a:lnTo>
                <a:lnTo>
                  <a:pt x="7397540" y="0"/>
                </a:lnTo>
                <a:lnTo>
                  <a:pt x="7397540" y="1"/>
                </a:lnTo>
                <a:lnTo>
                  <a:pt x="7922146" y="1"/>
                </a:lnTo>
                <a:lnTo>
                  <a:pt x="7922146" y="6858001"/>
                </a:lnTo>
                <a:lnTo>
                  <a:pt x="7065281" y="6858001"/>
                </a:lnTo>
                <a:lnTo>
                  <a:pt x="7065281" y="6858000"/>
                </a:lnTo>
                <a:lnTo>
                  <a:pt x="5932989" y="6858000"/>
                </a:lnTo>
                <a:lnTo>
                  <a:pt x="5932989" y="6858001"/>
                </a:lnTo>
                <a:lnTo>
                  <a:pt x="27809" y="6858001"/>
                </a:lnTo>
                <a:lnTo>
                  <a:pt x="1803228" y="4521201"/>
                </a:lnTo>
                <a:close/>
                <a:moveTo>
                  <a:pt x="0" y="0"/>
                </a:moveTo>
                <a:lnTo>
                  <a:pt x="379987" y="0"/>
                </a:lnTo>
                <a:lnTo>
                  <a:pt x="0" y="407"/>
                </a:lnTo>
                <a:close/>
              </a:path>
            </a:pathLst>
          </a:cu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6BC894D2-9ABC-A3DB-09D7-D566B2FC5810}"/>
              </a:ext>
            </a:extLst>
          </p:cNvPr>
          <p:cNvSpPr>
            <a:spLocks noGrp="1"/>
          </p:cNvSpPr>
          <p:nvPr>
            <p:ph type="title"/>
          </p:nvPr>
        </p:nvSpPr>
        <p:spPr>
          <a:xfrm>
            <a:off x="623104" y="565165"/>
            <a:ext cx="4740676" cy="1415495"/>
          </a:xfrm>
        </p:spPr>
        <p:txBody>
          <a:bodyPr>
            <a:normAutofit fontScale="90000"/>
          </a:bodyPr>
          <a:lstStyle/>
          <a:p>
            <a:pPr>
              <a:lnSpc>
                <a:spcPct val="90000"/>
              </a:lnSpc>
            </a:pPr>
            <a:r>
              <a:rPr lang="en-GB" dirty="0"/>
              <a:t>Best Practices for Executing Cultural Diversity In Workplaces</a:t>
            </a:r>
          </a:p>
        </p:txBody>
      </p:sp>
      <p:sp>
        <p:nvSpPr>
          <p:cNvPr id="3" name="Content Placeholder 2">
            <a:extLst>
              <a:ext uri="{FF2B5EF4-FFF2-40B4-BE49-F238E27FC236}">
                <a16:creationId xmlns:a16="http://schemas.microsoft.com/office/drawing/2014/main" id="{827C98B6-70C0-4C23-4F0D-99E07D51A3EA}"/>
              </a:ext>
            </a:extLst>
          </p:cNvPr>
          <p:cNvSpPr>
            <a:spLocks noGrp="1"/>
          </p:cNvSpPr>
          <p:nvPr>
            <p:ph idx="1"/>
          </p:nvPr>
        </p:nvSpPr>
        <p:spPr>
          <a:xfrm>
            <a:off x="531206" y="2515296"/>
            <a:ext cx="5239279" cy="2946432"/>
          </a:xfrm>
        </p:spPr>
        <p:txBody>
          <a:bodyPr>
            <a:normAutofit/>
          </a:bodyPr>
          <a:lstStyle/>
          <a:p>
            <a:pPr>
              <a:lnSpc>
                <a:spcPct val="90000"/>
              </a:lnSpc>
              <a:buFont typeface="Arial" panose="020B0604020202020204" pitchFamily="34" charset="0"/>
              <a:buChar char="•"/>
            </a:pPr>
            <a:r>
              <a:rPr lang="en-GB" sz="1500" dirty="0"/>
              <a:t>Set measurable goals and then measure them</a:t>
            </a:r>
          </a:p>
          <a:p>
            <a:pPr>
              <a:lnSpc>
                <a:spcPct val="90000"/>
              </a:lnSpc>
              <a:buFont typeface="Arial" panose="020B0604020202020204" pitchFamily="34" charset="0"/>
              <a:buChar char="•"/>
            </a:pPr>
            <a:r>
              <a:rPr lang="en-GB" sz="1500" dirty="0"/>
              <a:t>Fix your inclusion problems before you recruit</a:t>
            </a:r>
          </a:p>
          <a:p>
            <a:pPr>
              <a:lnSpc>
                <a:spcPct val="90000"/>
              </a:lnSpc>
              <a:buFont typeface="Arial" panose="020B0604020202020204" pitchFamily="34" charset="0"/>
              <a:buChar char="•"/>
            </a:pPr>
            <a:r>
              <a:rPr lang="en-GB" sz="1500" dirty="0"/>
              <a:t>Encourage people to tell their story</a:t>
            </a:r>
          </a:p>
          <a:p>
            <a:pPr>
              <a:lnSpc>
                <a:spcPct val="90000"/>
              </a:lnSpc>
              <a:buFont typeface="Arial" panose="020B0604020202020204" pitchFamily="34" charset="0"/>
              <a:buChar char="•"/>
            </a:pPr>
            <a:r>
              <a:rPr lang="en-GB" sz="1500" dirty="0"/>
              <a:t>Make leaders accountable to your DEI goals</a:t>
            </a:r>
          </a:p>
          <a:p>
            <a:pPr>
              <a:lnSpc>
                <a:spcPct val="90000"/>
              </a:lnSpc>
              <a:buFont typeface="Arial" panose="020B0604020202020204" pitchFamily="34" charset="0"/>
              <a:buChar char="•"/>
            </a:pPr>
            <a:r>
              <a:rPr lang="en-GB" sz="1500" dirty="0"/>
              <a:t>Create ways for people to say what’s wrong</a:t>
            </a:r>
          </a:p>
          <a:p>
            <a:pPr>
              <a:lnSpc>
                <a:spcPct val="90000"/>
              </a:lnSpc>
              <a:buFont typeface="Arial" panose="020B0604020202020204" pitchFamily="34" charset="0"/>
              <a:buChar char="•"/>
            </a:pPr>
            <a:r>
              <a:rPr lang="en-GB" sz="1500" dirty="0"/>
              <a:t>Examine the rules and assumptions that define your culture</a:t>
            </a:r>
          </a:p>
          <a:p>
            <a:pPr>
              <a:lnSpc>
                <a:spcPct val="90000"/>
              </a:lnSpc>
              <a:buFont typeface="Arial" panose="020B0604020202020204" pitchFamily="34" charset="0"/>
              <a:buChar char="•"/>
            </a:pPr>
            <a:r>
              <a:rPr lang="en-GB" sz="1500" dirty="0"/>
              <a:t>Give the DEI leader a seat at the table</a:t>
            </a:r>
          </a:p>
          <a:p>
            <a:pPr>
              <a:lnSpc>
                <a:spcPct val="90000"/>
              </a:lnSpc>
              <a:buFont typeface="Arial" panose="020B0604020202020204" pitchFamily="34" charset="0"/>
              <a:buChar char="•"/>
            </a:pPr>
            <a:endParaRPr lang="en-GB" sz="1500" dirty="0"/>
          </a:p>
        </p:txBody>
      </p:sp>
      <p:cxnSp>
        <p:nvCxnSpPr>
          <p:cNvPr id="3079" name="Straight Connector 3078">
            <a:extLst>
              <a:ext uri="{FF2B5EF4-FFF2-40B4-BE49-F238E27FC236}">
                <a16:creationId xmlns:a16="http://schemas.microsoft.com/office/drawing/2014/main" id="{64FA5DFF-7FE6-4855-84E6-DFA78EE978B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3081" name="Straight Connector 3080">
            <a:extLst>
              <a:ext uri="{FF2B5EF4-FFF2-40B4-BE49-F238E27FC236}">
                <a16:creationId xmlns:a16="http://schemas.microsoft.com/office/drawing/2014/main" id="{2AFD8CBA-54A3-4363-991B-B9C631BBFA7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3083" name="Rectangle 23">
            <a:extLst>
              <a:ext uri="{FF2B5EF4-FFF2-40B4-BE49-F238E27FC236}">
                <a16:creationId xmlns:a16="http://schemas.microsoft.com/office/drawing/2014/main" id="{3F088236-D655-4F88-B238-E167623580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85" name="Rectangle 25">
            <a:extLst>
              <a:ext uri="{FF2B5EF4-FFF2-40B4-BE49-F238E27FC236}">
                <a16:creationId xmlns:a16="http://schemas.microsoft.com/office/drawing/2014/main" id="{3DAC0C92-199E-475C-9390-119A9B0272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87" name="Isosceles Triangle 24">
            <a:extLst>
              <a:ext uri="{FF2B5EF4-FFF2-40B4-BE49-F238E27FC236}">
                <a16:creationId xmlns:a16="http://schemas.microsoft.com/office/drawing/2014/main" id="{C4CFB339-0ED8-4FE2-9EF1-6D1375B849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89" name="Rectangle 27">
            <a:extLst>
              <a:ext uri="{FF2B5EF4-FFF2-40B4-BE49-F238E27FC236}">
                <a16:creationId xmlns:a16="http://schemas.microsoft.com/office/drawing/2014/main" id="{31896C80-2069-4431-9C19-83B9137344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47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91" name="Rectangle 28">
            <a:extLst>
              <a:ext uri="{FF2B5EF4-FFF2-40B4-BE49-F238E27FC236}">
                <a16:creationId xmlns:a16="http://schemas.microsoft.com/office/drawing/2014/main" id="{BF120A21-0841-4823-B0C4-28AEBCEF9B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93" name="Rectangle 29">
            <a:extLst>
              <a:ext uri="{FF2B5EF4-FFF2-40B4-BE49-F238E27FC236}">
                <a16:creationId xmlns:a16="http://schemas.microsoft.com/office/drawing/2014/main" id="{DBB05BAE-BBD3-4289-899F-A6851503C6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95" name="Isosceles Triangle 29">
            <a:extLst>
              <a:ext uri="{FF2B5EF4-FFF2-40B4-BE49-F238E27FC236}">
                <a16:creationId xmlns:a16="http://schemas.microsoft.com/office/drawing/2014/main" id="{9874D11C-36F5-4BBE-A490-019A54E953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7" name="TextBox 6">
            <a:extLst>
              <a:ext uri="{FF2B5EF4-FFF2-40B4-BE49-F238E27FC236}">
                <a16:creationId xmlns:a16="http://schemas.microsoft.com/office/drawing/2014/main" id="{6B718987-D81D-D865-75D8-4CBE02735007}"/>
              </a:ext>
            </a:extLst>
          </p:cNvPr>
          <p:cNvSpPr txBox="1"/>
          <p:nvPr/>
        </p:nvSpPr>
        <p:spPr>
          <a:xfrm>
            <a:off x="3231853" y="6396335"/>
            <a:ext cx="6987625" cy="307777"/>
          </a:xfrm>
          <a:prstGeom prst="rect">
            <a:avLst/>
          </a:prstGeom>
          <a:noFill/>
        </p:spPr>
        <p:txBody>
          <a:bodyPr wrap="square">
            <a:spAutoFit/>
          </a:bodyPr>
          <a:lstStyle/>
          <a:p>
            <a:r>
              <a:rPr lang="en-GB" sz="1400" dirty="0">
                <a:hlinkClick r:id="rId3"/>
              </a:rPr>
              <a:t>https://getintheknow.ca/best-practices-awards/cultural-diversity-best-practices/</a:t>
            </a:r>
            <a:endParaRPr lang="en-GB" sz="1400" dirty="0"/>
          </a:p>
        </p:txBody>
      </p:sp>
    </p:spTree>
    <p:extLst>
      <p:ext uri="{BB962C8B-B14F-4D97-AF65-F5344CB8AC3E}">
        <p14:creationId xmlns:p14="http://schemas.microsoft.com/office/powerpoint/2010/main" val="350754011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53" name="Group 16">
            <a:extLst>
              <a:ext uri="{FF2B5EF4-FFF2-40B4-BE49-F238E27FC236}">
                <a16:creationId xmlns:a16="http://schemas.microsoft.com/office/drawing/2014/main" id="{28460BD8-AE3F-4AC9-9D0B-717052AA5D3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18" name="Straight Connector 17">
              <a:extLst>
                <a:ext uri="{FF2B5EF4-FFF2-40B4-BE49-F238E27FC236}">
                  <a16:creationId xmlns:a16="http://schemas.microsoft.com/office/drawing/2014/main" id="{54420CFE-F482-466E-9E1E-C78513C0B85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9" name="Straight Connector 18">
              <a:extLst>
                <a:ext uri="{FF2B5EF4-FFF2-40B4-BE49-F238E27FC236}">
                  <a16:creationId xmlns:a16="http://schemas.microsoft.com/office/drawing/2014/main" id="{5331032B-BD21-4BDA-920C-12E35805256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0" name="Rectangle 23">
              <a:extLst>
                <a:ext uri="{FF2B5EF4-FFF2-40B4-BE49-F238E27FC236}">
                  <a16:creationId xmlns:a16="http://schemas.microsoft.com/office/drawing/2014/main" id="{E7514DA3-59E7-409E-8A3B-AD097F6E56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Rectangle 25">
              <a:extLst>
                <a:ext uri="{FF2B5EF4-FFF2-40B4-BE49-F238E27FC236}">
                  <a16:creationId xmlns:a16="http://schemas.microsoft.com/office/drawing/2014/main" id="{57B9A2A6-3BE4-4599-9364-F71C5BFD61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Isosceles Triangle 21">
              <a:extLst>
                <a:ext uri="{FF2B5EF4-FFF2-40B4-BE49-F238E27FC236}">
                  <a16:creationId xmlns:a16="http://schemas.microsoft.com/office/drawing/2014/main" id="{4FD744C6-4ED8-4BC9-BF68-6BDF701C5D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7">
              <a:extLst>
                <a:ext uri="{FF2B5EF4-FFF2-40B4-BE49-F238E27FC236}">
                  <a16:creationId xmlns:a16="http://schemas.microsoft.com/office/drawing/2014/main" id="{092C5BAD-C911-4F8F-A1C5-470268BE668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8">
              <a:extLst>
                <a:ext uri="{FF2B5EF4-FFF2-40B4-BE49-F238E27FC236}">
                  <a16:creationId xmlns:a16="http://schemas.microsoft.com/office/drawing/2014/main" id="{B133D0C8-4EC4-424F-8E70-0482D5B1B65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9">
              <a:extLst>
                <a:ext uri="{FF2B5EF4-FFF2-40B4-BE49-F238E27FC236}">
                  <a16:creationId xmlns:a16="http://schemas.microsoft.com/office/drawing/2014/main" id="{7B1532A0-F4B3-4DE8-B18F-740CAAD25A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Isosceles Triangle 25">
              <a:extLst>
                <a:ext uri="{FF2B5EF4-FFF2-40B4-BE49-F238E27FC236}">
                  <a16:creationId xmlns:a16="http://schemas.microsoft.com/office/drawing/2014/main" id="{8EFDD162-BBBA-4062-8BBF-53DBA109137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a:extLst>
                <a:ext uri="{FF2B5EF4-FFF2-40B4-BE49-F238E27FC236}">
                  <a16:creationId xmlns:a16="http://schemas.microsoft.com/office/drawing/2014/main" id="{DCFC9E65-3E19-4483-B952-25D29683CA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useBgFill="1">
        <p:nvSpPr>
          <p:cNvPr id="54" name="Rectangle 28">
            <a:extLst>
              <a:ext uri="{FF2B5EF4-FFF2-40B4-BE49-F238E27FC236}">
                <a16:creationId xmlns:a16="http://schemas.microsoft.com/office/drawing/2014/main" id="{27577DEC-D9A5-404D-9789-702F4319BE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5" name="Group 30">
            <a:extLst>
              <a:ext uri="{FF2B5EF4-FFF2-40B4-BE49-F238E27FC236}">
                <a16:creationId xmlns:a16="http://schemas.microsoft.com/office/drawing/2014/main" id="{CEEA9366-CEA8-4F23-B065-4337F0D836F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32" name="Straight Connector 31">
              <a:extLst>
                <a:ext uri="{FF2B5EF4-FFF2-40B4-BE49-F238E27FC236}">
                  <a16:creationId xmlns:a16="http://schemas.microsoft.com/office/drawing/2014/main" id="{904A03D6-39B4-4278-9BE1-A07E024499B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rgbClr val="FFFFFF"/>
              </a:solidFill>
            </a:ln>
          </p:spPr>
          <p:style>
            <a:lnRef idx="2">
              <a:schemeClr val="accent1"/>
            </a:lnRef>
            <a:fillRef idx="0">
              <a:schemeClr val="accent1"/>
            </a:fillRef>
            <a:effectRef idx="1">
              <a:schemeClr val="accent1"/>
            </a:effectRef>
            <a:fontRef idx="minor">
              <a:schemeClr val="tx1"/>
            </a:fontRef>
          </p:style>
        </p:cxnSp>
        <p:cxnSp>
          <p:nvCxnSpPr>
            <p:cNvPr id="56" name="Straight Connector 32">
              <a:extLst>
                <a:ext uri="{FF2B5EF4-FFF2-40B4-BE49-F238E27FC236}">
                  <a16:creationId xmlns:a16="http://schemas.microsoft.com/office/drawing/2014/main" id="{FBE459AF-3736-4886-82E0-9B5DA427B5E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alpha val="80000"/>
                </a:schemeClr>
              </a:solidFill>
            </a:ln>
          </p:spPr>
          <p:style>
            <a:lnRef idx="2">
              <a:schemeClr val="accent1"/>
            </a:lnRef>
            <a:fillRef idx="0">
              <a:schemeClr val="accent1"/>
            </a:fillRef>
            <a:effectRef idx="1">
              <a:schemeClr val="accent1"/>
            </a:effectRef>
            <a:fontRef idx="minor">
              <a:schemeClr val="tx1"/>
            </a:fontRef>
          </p:style>
        </p:cxnSp>
        <p:sp>
          <p:nvSpPr>
            <p:cNvPr id="34" name="Rectangle 23">
              <a:extLst>
                <a:ext uri="{FF2B5EF4-FFF2-40B4-BE49-F238E27FC236}">
                  <a16:creationId xmlns:a16="http://schemas.microsoft.com/office/drawing/2014/main" id="{4B6B88EF-180C-4E39-8A3F-A52E87110C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57" name="Rectangle 25">
              <a:extLst>
                <a:ext uri="{FF2B5EF4-FFF2-40B4-BE49-F238E27FC236}">
                  <a16:creationId xmlns:a16="http://schemas.microsoft.com/office/drawing/2014/main" id="{52DFAACF-64D0-4621-8FF4-E2F03C3E8D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6" name="Isosceles Triangle 35">
              <a:extLst>
                <a:ext uri="{FF2B5EF4-FFF2-40B4-BE49-F238E27FC236}">
                  <a16:creationId xmlns:a16="http://schemas.microsoft.com/office/drawing/2014/main" id="{36611FF0-65B3-49DB-97C6-1B72AAD0FB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37" name="Rectangle 27">
              <a:extLst>
                <a:ext uri="{FF2B5EF4-FFF2-40B4-BE49-F238E27FC236}">
                  <a16:creationId xmlns:a16="http://schemas.microsoft.com/office/drawing/2014/main" id="{0F7407FE-86B1-4890-9D80-9406FBF29E4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8" name="Rectangle 29">
              <a:extLst>
                <a:ext uri="{FF2B5EF4-FFF2-40B4-BE49-F238E27FC236}">
                  <a16:creationId xmlns:a16="http://schemas.microsoft.com/office/drawing/2014/main" id="{EBD42D5B-8F87-45B3-98B3-C66944F92E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9" name="Isosceles Triangle 38">
              <a:extLst>
                <a:ext uri="{FF2B5EF4-FFF2-40B4-BE49-F238E27FC236}">
                  <a16:creationId xmlns:a16="http://schemas.microsoft.com/office/drawing/2014/main" id="{F5E04699-59E1-4468-9E7C-83070EEB42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40" name="Isosceles Triangle 39">
              <a:extLst>
                <a:ext uri="{FF2B5EF4-FFF2-40B4-BE49-F238E27FC236}">
                  <a16:creationId xmlns:a16="http://schemas.microsoft.com/office/drawing/2014/main" id="{F2AE8F13-9A52-4D7F-9637-321EA7CF321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a:extLst>
              <a:ext uri="{FF2B5EF4-FFF2-40B4-BE49-F238E27FC236}">
                <a16:creationId xmlns:a16="http://schemas.microsoft.com/office/drawing/2014/main" id="{6BC894D2-9ABC-A3DB-09D7-D566B2FC5810}"/>
              </a:ext>
            </a:extLst>
          </p:cNvPr>
          <p:cNvSpPr>
            <a:spLocks noGrp="1"/>
          </p:cNvSpPr>
          <p:nvPr>
            <p:ph type="title"/>
          </p:nvPr>
        </p:nvSpPr>
        <p:spPr>
          <a:xfrm>
            <a:off x="1507067" y="2404534"/>
            <a:ext cx="7766936" cy="1646302"/>
          </a:xfrm>
        </p:spPr>
        <p:txBody>
          <a:bodyPr vert="horz" lIns="91440" tIns="45720" rIns="91440" bIns="45720" rtlCol="0" anchor="b">
            <a:normAutofit fontScale="90000"/>
          </a:bodyPr>
          <a:lstStyle/>
          <a:p>
            <a:pPr algn="r">
              <a:lnSpc>
                <a:spcPct val="90000"/>
              </a:lnSpc>
            </a:pPr>
            <a:r>
              <a:rPr lang="en-US" sz="5400" dirty="0"/>
              <a:t>Cultural Conflict Mediation in the Workplace</a:t>
            </a:r>
          </a:p>
        </p:txBody>
      </p:sp>
    </p:spTree>
    <p:extLst>
      <p:ext uri="{BB962C8B-B14F-4D97-AF65-F5344CB8AC3E}">
        <p14:creationId xmlns:p14="http://schemas.microsoft.com/office/powerpoint/2010/main" val="3032834395"/>
      </p:ext>
    </p:extLst>
  </p:cSld>
  <p:clrMapOvr>
    <a:overrideClrMapping bg1="dk1" tx1="lt1" bg2="dk2" tx2="lt2" accent1="accent1" accent2="accent2" accent3="accent3" accent4="accent4" accent5="accent5" accent6="accent6" hlink="hlink" folHlink="folHlink"/>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C894D2-9ABC-A3DB-09D7-D566B2FC5810}"/>
              </a:ext>
            </a:extLst>
          </p:cNvPr>
          <p:cNvSpPr>
            <a:spLocks noGrp="1"/>
          </p:cNvSpPr>
          <p:nvPr>
            <p:ph type="title"/>
          </p:nvPr>
        </p:nvSpPr>
        <p:spPr>
          <a:xfrm>
            <a:off x="677334" y="609600"/>
            <a:ext cx="8596668" cy="864093"/>
          </a:xfrm>
        </p:spPr>
        <p:txBody>
          <a:bodyPr anchor="t">
            <a:normAutofit/>
          </a:bodyPr>
          <a:lstStyle/>
          <a:p>
            <a:r>
              <a:rPr lang="en-GB" sz="3200" dirty="0"/>
              <a:t>Understanding Cultural Conflict Mediation</a:t>
            </a:r>
          </a:p>
        </p:txBody>
      </p:sp>
      <p:sp>
        <p:nvSpPr>
          <p:cNvPr id="3" name="Content Placeholder 2">
            <a:extLst>
              <a:ext uri="{FF2B5EF4-FFF2-40B4-BE49-F238E27FC236}">
                <a16:creationId xmlns:a16="http://schemas.microsoft.com/office/drawing/2014/main" id="{827C98B6-70C0-4C23-4F0D-99E07D51A3EA}"/>
              </a:ext>
            </a:extLst>
          </p:cNvPr>
          <p:cNvSpPr>
            <a:spLocks noGrp="1"/>
          </p:cNvSpPr>
          <p:nvPr>
            <p:ph idx="1"/>
          </p:nvPr>
        </p:nvSpPr>
        <p:spPr>
          <a:xfrm>
            <a:off x="550533" y="1952616"/>
            <a:ext cx="4425135" cy="3711338"/>
          </a:xfrm>
        </p:spPr>
        <p:txBody>
          <a:bodyPr>
            <a:normAutofit/>
          </a:bodyPr>
          <a:lstStyle/>
          <a:p>
            <a:pPr>
              <a:lnSpc>
                <a:spcPct val="90000"/>
              </a:lnSpc>
            </a:pPr>
            <a:r>
              <a:rPr lang="en-GB" sz="1200" dirty="0">
                <a:latin typeface="Trebuchet MS (Body)"/>
                <a:cs typeface="Calibri" panose="020F0502020204030204" pitchFamily="34" charset="0"/>
              </a:rPr>
              <a:t>Mediation of cultural conflicts is an important aspect of promoting diversity and inclusion in the EU workplace. It contributes to the creation of a harmonious and respectful work environment in which employees of all cultural, religious, and social backgrounds can effectively collaborate.</a:t>
            </a:r>
          </a:p>
          <a:p>
            <a:pPr>
              <a:lnSpc>
                <a:spcPct val="90000"/>
              </a:lnSpc>
            </a:pPr>
            <a:r>
              <a:rPr lang="en-GB" sz="1200" dirty="0">
                <a:latin typeface="Trebuchet MS (Body)"/>
                <a:cs typeface="Calibri" panose="020F0502020204030204" pitchFamily="34" charset="0"/>
              </a:rPr>
              <a:t>Religious, cultural, and social conflict mediation in the EU workplace entails resolving conflicts and differences that arise between employees or groups of employees from different cultural, religious, or social backgrounds. The goal of cultural conflict resolution is to foster respect for diversity, better communication, and a harmonious workplace environment.</a:t>
            </a:r>
          </a:p>
          <a:p>
            <a:pPr>
              <a:lnSpc>
                <a:spcPct val="90000"/>
              </a:lnSpc>
            </a:pPr>
            <a:r>
              <a:rPr lang="en-GB" sz="1200" dirty="0">
                <a:latin typeface="Trebuchet MS (Body)"/>
                <a:cs typeface="Calibri" panose="020F0502020204030204" pitchFamily="34" charset="0"/>
              </a:rPr>
              <a:t>Differences in communication styles, attitudes toward time management, dress codes, dietary requirements, and holidays are some examples of cultural conflicts that may arise in the EU workplace</a:t>
            </a:r>
          </a:p>
        </p:txBody>
      </p:sp>
      <p:pic>
        <p:nvPicPr>
          <p:cNvPr id="4098" name="Picture 2" descr="A mediator's guide for navigating a cross-cultural mediation. - Ex Curia  International">
            <a:extLst>
              <a:ext uri="{FF2B5EF4-FFF2-40B4-BE49-F238E27FC236}">
                <a16:creationId xmlns:a16="http://schemas.microsoft.com/office/drawing/2014/main" id="{4125B968-999F-9D9D-CB84-1A9D9B51582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4430" r="1" b="1"/>
          <a:stretch/>
        </p:blipFill>
        <p:spPr bwMode="auto">
          <a:xfrm>
            <a:off x="5213864" y="2052327"/>
            <a:ext cx="4425135" cy="3167743"/>
          </a:xfrm>
          <a:prstGeom prst="rect">
            <a:avLst/>
          </a:prstGeom>
          <a:noFill/>
          <a:extLst>
            <a:ext uri="{909E8E84-426E-40DD-AFC4-6F175D3DCCD1}">
              <a14:hiddenFill xmlns:a14="http://schemas.microsoft.com/office/drawing/2010/main">
                <a:solidFill>
                  <a:srgbClr val="FFFFFF"/>
                </a:solidFill>
              </a14:hiddenFill>
            </a:ext>
          </a:extLst>
        </p:spPr>
      </p:pic>
      <p:cxnSp>
        <p:nvCxnSpPr>
          <p:cNvPr id="5" name="Straight Connector 4">
            <a:extLst>
              <a:ext uri="{FF2B5EF4-FFF2-40B4-BE49-F238E27FC236}">
                <a16:creationId xmlns:a16="http://schemas.microsoft.com/office/drawing/2014/main" id="{B2E8BDB5-81B6-BA04-1A35-CABE79DD3183}"/>
              </a:ext>
            </a:extLst>
          </p:cNvPr>
          <p:cNvCxnSpPr>
            <a:cxnSpLocks/>
            <a:stCxn id="2" idx="2"/>
          </p:cNvCxnSpPr>
          <p:nvPr/>
        </p:nvCxnSpPr>
        <p:spPr>
          <a:xfrm>
            <a:off x="4975668" y="1473693"/>
            <a:ext cx="0" cy="4811697"/>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258456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194" name="Picture 2" descr="CULTURAL CONFLICT - Training CQ">
            <a:extLst>
              <a:ext uri="{FF2B5EF4-FFF2-40B4-BE49-F238E27FC236}">
                <a16:creationId xmlns:a16="http://schemas.microsoft.com/office/drawing/2014/main" id="{2234939D-8C74-F84F-DDC9-55F3BD67133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8775" r="12997"/>
          <a:stretch/>
        </p:blipFill>
        <p:spPr bwMode="auto">
          <a:xfrm>
            <a:off x="4269854" y="-1"/>
            <a:ext cx="7922146" cy="6858001"/>
          </a:xfrm>
          <a:custGeom>
            <a:avLst/>
            <a:gdLst/>
            <a:ahLst/>
            <a:cxnLst/>
            <a:rect l="l" t="t" r="r" b="b"/>
            <a:pathLst>
              <a:path w="7922146" h="6858001">
                <a:moveTo>
                  <a:pt x="379987" y="0"/>
                </a:moveTo>
                <a:lnTo>
                  <a:pt x="5304971" y="0"/>
                </a:lnTo>
                <a:lnTo>
                  <a:pt x="7065281" y="0"/>
                </a:lnTo>
                <a:lnTo>
                  <a:pt x="7397540" y="0"/>
                </a:lnTo>
                <a:lnTo>
                  <a:pt x="7397540" y="1"/>
                </a:lnTo>
                <a:lnTo>
                  <a:pt x="7922146" y="1"/>
                </a:lnTo>
                <a:lnTo>
                  <a:pt x="7922146" y="6858001"/>
                </a:lnTo>
                <a:lnTo>
                  <a:pt x="7065281" y="6858001"/>
                </a:lnTo>
                <a:lnTo>
                  <a:pt x="7065281" y="6858000"/>
                </a:lnTo>
                <a:lnTo>
                  <a:pt x="5932989" y="6858000"/>
                </a:lnTo>
                <a:lnTo>
                  <a:pt x="5932989" y="6858001"/>
                </a:lnTo>
                <a:lnTo>
                  <a:pt x="27809" y="6858001"/>
                </a:lnTo>
                <a:lnTo>
                  <a:pt x="1803228" y="4521201"/>
                </a:lnTo>
                <a:close/>
                <a:moveTo>
                  <a:pt x="0" y="0"/>
                </a:moveTo>
                <a:lnTo>
                  <a:pt x="379987" y="0"/>
                </a:lnTo>
                <a:lnTo>
                  <a:pt x="0" y="407"/>
                </a:lnTo>
                <a:close/>
              </a:path>
            </a:pathLst>
          </a:cu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6BC894D2-9ABC-A3DB-09D7-D566B2FC5810}"/>
              </a:ext>
            </a:extLst>
          </p:cNvPr>
          <p:cNvSpPr>
            <a:spLocks noGrp="1"/>
          </p:cNvSpPr>
          <p:nvPr>
            <p:ph type="title"/>
          </p:nvPr>
        </p:nvSpPr>
        <p:spPr>
          <a:xfrm>
            <a:off x="677333" y="609600"/>
            <a:ext cx="7056156" cy="654996"/>
          </a:xfrm>
        </p:spPr>
        <p:txBody>
          <a:bodyPr>
            <a:normAutofit/>
          </a:bodyPr>
          <a:lstStyle/>
          <a:p>
            <a:pPr>
              <a:lnSpc>
                <a:spcPct val="90000"/>
              </a:lnSpc>
            </a:pPr>
            <a:r>
              <a:rPr lang="en-GB" sz="2800" dirty="0"/>
              <a:t>Types of Cultural Conflicts in Work Places.</a:t>
            </a:r>
          </a:p>
        </p:txBody>
      </p:sp>
      <p:sp>
        <p:nvSpPr>
          <p:cNvPr id="3" name="Content Placeholder 2">
            <a:extLst>
              <a:ext uri="{FF2B5EF4-FFF2-40B4-BE49-F238E27FC236}">
                <a16:creationId xmlns:a16="http://schemas.microsoft.com/office/drawing/2014/main" id="{827C98B6-70C0-4C23-4F0D-99E07D51A3EA}"/>
              </a:ext>
            </a:extLst>
          </p:cNvPr>
          <p:cNvSpPr>
            <a:spLocks noGrp="1"/>
          </p:cNvSpPr>
          <p:nvPr>
            <p:ph idx="1"/>
          </p:nvPr>
        </p:nvSpPr>
        <p:spPr>
          <a:xfrm>
            <a:off x="651441" y="1576929"/>
            <a:ext cx="6770652" cy="4495397"/>
          </a:xfrm>
        </p:spPr>
        <p:txBody>
          <a:bodyPr>
            <a:normAutofit/>
          </a:bodyPr>
          <a:lstStyle/>
          <a:p>
            <a:pPr>
              <a:lnSpc>
                <a:spcPct val="90000"/>
              </a:lnSpc>
              <a:buFont typeface="Arial" panose="020B0604020202020204" pitchFamily="34" charset="0"/>
              <a:buChar char="•"/>
            </a:pPr>
            <a:r>
              <a:rPr lang="en-GB" sz="1200" u="sng" dirty="0">
                <a:latin typeface="Trebuchet MS (Body)"/>
                <a:cs typeface="Calibri" panose="020F0502020204030204" pitchFamily="34" charset="0"/>
              </a:rPr>
              <a:t>Religion</a:t>
            </a:r>
            <a:r>
              <a:rPr lang="en-GB" sz="1200" dirty="0">
                <a:latin typeface="Trebuchet MS (Body)"/>
                <a:cs typeface="Calibri" panose="020F0502020204030204" pitchFamily="34" charset="0"/>
              </a:rPr>
              <a:t>: Religion is a core cultural characteristic of many people's identity and it can affect perceptions, intentions as well as work behavior. Different beliefs and ethical principles can cause conflict among co-workers or even lead to religious discrimination.</a:t>
            </a:r>
          </a:p>
          <a:p>
            <a:pPr>
              <a:lnSpc>
                <a:spcPct val="90000"/>
              </a:lnSpc>
              <a:buFont typeface="Arial" panose="020B0604020202020204" pitchFamily="34" charset="0"/>
              <a:buChar char="•"/>
            </a:pPr>
            <a:endParaRPr lang="en-GB" sz="1200" dirty="0">
              <a:latin typeface="Trebuchet MS (Body)"/>
              <a:cs typeface="Calibri" panose="020F0502020204030204" pitchFamily="34" charset="0"/>
            </a:endParaRPr>
          </a:p>
          <a:p>
            <a:pPr>
              <a:lnSpc>
                <a:spcPct val="90000"/>
              </a:lnSpc>
              <a:buFont typeface="Arial" panose="020B0604020202020204" pitchFamily="34" charset="0"/>
              <a:buChar char="•"/>
            </a:pPr>
            <a:r>
              <a:rPr lang="en-GB" sz="1200" u="sng" dirty="0">
                <a:latin typeface="Trebuchet MS (Body)"/>
                <a:cs typeface="Calibri" panose="020F0502020204030204" pitchFamily="34" charset="0"/>
              </a:rPr>
              <a:t>Sexual Orientation and Gender Identity</a:t>
            </a:r>
            <a:r>
              <a:rPr lang="en-GB" sz="1200" dirty="0">
                <a:latin typeface="Trebuchet MS (Body)"/>
                <a:cs typeface="Calibri" panose="020F0502020204030204" pitchFamily="34" charset="0"/>
              </a:rPr>
              <a:t>: Workplace issues due to sexual orientation are very common. LGBTQ communities are often subject to harassment, hostility, biased jokes, or inappropriate questionsº that lead to employee disengagement. In fact, many workers hide their identities for fear of discrimination.</a:t>
            </a:r>
          </a:p>
          <a:p>
            <a:pPr>
              <a:lnSpc>
                <a:spcPct val="90000"/>
              </a:lnSpc>
              <a:buFont typeface="Arial" panose="020B0604020202020204" pitchFamily="34" charset="0"/>
              <a:buChar char="•"/>
            </a:pPr>
            <a:endParaRPr lang="en-GB" sz="1200" dirty="0">
              <a:latin typeface="Trebuchet MS (Body)"/>
              <a:cs typeface="Calibri" panose="020F0502020204030204" pitchFamily="34" charset="0"/>
            </a:endParaRPr>
          </a:p>
          <a:p>
            <a:pPr>
              <a:lnSpc>
                <a:spcPct val="90000"/>
              </a:lnSpc>
              <a:buFont typeface="Arial" panose="020B0604020202020204" pitchFamily="34" charset="0"/>
              <a:buChar char="•"/>
            </a:pPr>
            <a:r>
              <a:rPr lang="en-GB" sz="1200" u="sng" dirty="0">
                <a:latin typeface="Trebuchet MS (Body)"/>
                <a:cs typeface="Calibri" panose="020F0502020204030204" pitchFamily="34" charset="0"/>
              </a:rPr>
              <a:t>Education</a:t>
            </a:r>
            <a:r>
              <a:rPr lang="en-GB" sz="1200" dirty="0">
                <a:latin typeface="Trebuchet MS (Body)"/>
                <a:cs typeface="Calibri" panose="020F0502020204030204" pitchFamily="34" charset="0"/>
              </a:rPr>
              <a:t>: The educational level is also part of people's background and affects how they fit into workplace environments. Differences in educational experiences mean different approaches to problems and situations in the workplace. This can cause conflicts among employees working on the same projects but implementing certain methodologies based on their own education.</a:t>
            </a:r>
          </a:p>
          <a:p>
            <a:pPr>
              <a:lnSpc>
                <a:spcPct val="90000"/>
              </a:lnSpc>
              <a:buFont typeface="Arial" panose="020B0604020202020204" pitchFamily="34" charset="0"/>
              <a:buChar char="•"/>
            </a:pPr>
            <a:endParaRPr lang="en-GB" sz="1200" dirty="0">
              <a:latin typeface="Trebuchet MS (Body)"/>
              <a:cs typeface="Calibri" panose="020F0502020204030204" pitchFamily="34" charset="0"/>
            </a:endParaRPr>
          </a:p>
          <a:p>
            <a:pPr>
              <a:lnSpc>
                <a:spcPct val="90000"/>
              </a:lnSpc>
              <a:buFont typeface="Arial" panose="020B0604020202020204" pitchFamily="34" charset="0"/>
              <a:buChar char="•"/>
            </a:pPr>
            <a:r>
              <a:rPr lang="en-GB" sz="1200" u="sng" dirty="0">
                <a:latin typeface="Trebuchet MS (Body)"/>
                <a:cs typeface="Calibri" panose="020F0502020204030204" pitchFamily="34" charset="0"/>
              </a:rPr>
              <a:t>Generation</a:t>
            </a:r>
            <a:r>
              <a:rPr lang="en-GB" sz="1200" dirty="0">
                <a:latin typeface="Trebuchet MS (Body)"/>
                <a:cs typeface="Calibri" panose="020F0502020204030204" pitchFamily="34" charset="0"/>
              </a:rPr>
              <a:t>: Depending on their generation, employees may also have different outlooks, values, and ideas about business and professionalism. For example, older generations tend to have long-term career expectations, making them more loyal to an employer. On the other hand, Millennials tend to have a higher value of work-life balance and consistently seek growth opportunities, so they are most likely to move on to another company or higher positions.</a:t>
            </a:r>
          </a:p>
          <a:p>
            <a:pPr marL="0" indent="0">
              <a:lnSpc>
                <a:spcPct val="90000"/>
              </a:lnSpc>
              <a:buNone/>
            </a:pPr>
            <a:endParaRPr lang="en-GB" sz="1400" dirty="0">
              <a:latin typeface="Trebuchet MS (Body)"/>
              <a:cs typeface="Calibri" panose="020F0502020204030204" pitchFamily="34" charset="0"/>
            </a:endParaRPr>
          </a:p>
        </p:txBody>
      </p:sp>
      <p:cxnSp>
        <p:nvCxnSpPr>
          <p:cNvPr id="8212" name="Straight Connector 8211">
            <a:extLst>
              <a:ext uri="{FF2B5EF4-FFF2-40B4-BE49-F238E27FC236}">
                <a16:creationId xmlns:a16="http://schemas.microsoft.com/office/drawing/2014/main" id="{64FA5DFF-7FE6-4855-84E6-DFA78EE978B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8214" name="Straight Connector 8213">
            <a:extLst>
              <a:ext uri="{FF2B5EF4-FFF2-40B4-BE49-F238E27FC236}">
                <a16:creationId xmlns:a16="http://schemas.microsoft.com/office/drawing/2014/main" id="{2AFD8CBA-54A3-4363-991B-B9C631BBFA7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8216" name="Rectangle 23">
            <a:extLst>
              <a:ext uri="{FF2B5EF4-FFF2-40B4-BE49-F238E27FC236}">
                <a16:creationId xmlns:a16="http://schemas.microsoft.com/office/drawing/2014/main" id="{3F088236-D655-4F88-B238-E167623580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8218" name="Rectangle 25">
            <a:extLst>
              <a:ext uri="{FF2B5EF4-FFF2-40B4-BE49-F238E27FC236}">
                <a16:creationId xmlns:a16="http://schemas.microsoft.com/office/drawing/2014/main" id="{3DAC0C92-199E-475C-9390-119A9B0272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8220" name="Isosceles Triangle 24">
            <a:extLst>
              <a:ext uri="{FF2B5EF4-FFF2-40B4-BE49-F238E27FC236}">
                <a16:creationId xmlns:a16="http://schemas.microsoft.com/office/drawing/2014/main" id="{C4CFB339-0ED8-4FE2-9EF1-6D1375B849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8222" name="Rectangle 27">
            <a:extLst>
              <a:ext uri="{FF2B5EF4-FFF2-40B4-BE49-F238E27FC236}">
                <a16:creationId xmlns:a16="http://schemas.microsoft.com/office/drawing/2014/main" id="{31896C80-2069-4431-9C19-83B9137344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47000"/>
            </a:schemeClr>
          </a:solidFill>
          <a:ln>
            <a:noFill/>
          </a:ln>
          <a:effectLst/>
        </p:spPr>
        <p:style>
          <a:lnRef idx="1">
            <a:schemeClr val="accent1"/>
          </a:lnRef>
          <a:fillRef idx="3">
            <a:schemeClr val="accent1"/>
          </a:fillRef>
          <a:effectRef idx="2">
            <a:schemeClr val="accent1"/>
          </a:effectRef>
          <a:fontRef idx="minor">
            <a:schemeClr val="lt1"/>
          </a:fontRef>
        </p:style>
      </p:sp>
      <p:sp>
        <p:nvSpPr>
          <p:cNvPr id="8224" name="Rectangle 28">
            <a:extLst>
              <a:ext uri="{FF2B5EF4-FFF2-40B4-BE49-F238E27FC236}">
                <a16:creationId xmlns:a16="http://schemas.microsoft.com/office/drawing/2014/main" id="{BF120A21-0841-4823-B0C4-28AEBCEF9B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8226" name="Rectangle 29">
            <a:extLst>
              <a:ext uri="{FF2B5EF4-FFF2-40B4-BE49-F238E27FC236}">
                <a16:creationId xmlns:a16="http://schemas.microsoft.com/office/drawing/2014/main" id="{DBB05BAE-BBD3-4289-899F-A6851503C6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8228" name="Isosceles Triangle 29">
            <a:extLst>
              <a:ext uri="{FF2B5EF4-FFF2-40B4-BE49-F238E27FC236}">
                <a16:creationId xmlns:a16="http://schemas.microsoft.com/office/drawing/2014/main" id="{9874D11C-36F5-4BBE-A490-019A54E953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5" name="TextBox 4">
            <a:extLst>
              <a:ext uri="{FF2B5EF4-FFF2-40B4-BE49-F238E27FC236}">
                <a16:creationId xmlns:a16="http://schemas.microsoft.com/office/drawing/2014/main" id="{331D3815-C99C-4980-9763-97B84F4BB5CA}"/>
              </a:ext>
            </a:extLst>
          </p:cNvPr>
          <p:cNvSpPr txBox="1"/>
          <p:nvPr/>
        </p:nvSpPr>
        <p:spPr>
          <a:xfrm>
            <a:off x="1464491" y="6151476"/>
            <a:ext cx="6596433" cy="307777"/>
          </a:xfrm>
          <a:prstGeom prst="rect">
            <a:avLst/>
          </a:prstGeom>
          <a:noFill/>
        </p:spPr>
        <p:txBody>
          <a:bodyPr wrap="square">
            <a:spAutoFit/>
          </a:bodyPr>
          <a:lstStyle/>
          <a:p>
            <a:r>
              <a:rPr lang="en-GB" sz="1400" dirty="0">
                <a:hlinkClick r:id="rId3"/>
              </a:rPr>
              <a:t>https://www.easyllama.com/blog/cultural-issues-in-workplace-environments/</a:t>
            </a:r>
            <a:endParaRPr lang="en-GB" sz="1400" dirty="0"/>
          </a:p>
        </p:txBody>
      </p:sp>
    </p:spTree>
    <p:extLst>
      <p:ext uri="{BB962C8B-B14F-4D97-AF65-F5344CB8AC3E}">
        <p14:creationId xmlns:p14="http://schemas.microsoft.com/office/powerpoint/2010/main" val="121859872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122" name="Picture 2" descr="The role of an intercultural mediator | GCTO Training Week">
            <a:extLst>
              <a:ext uri="{FF2B5EF4-FFF2-40B4-BE49-F238E27FC236}">
                <a16:creationId xmlns:a16="http://schemas.microsoft.com/office/drawing/2014/main" id="{A3BFAAA0-176D-5A10-30DD-AF8AE35A82D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7240" r="22402" b="-1"/>
          <a:stretch/>
        </p:blipFill>
        <p:spPr bwMode="auto">
          <a:xfrm>
            <a:off x="4269854" y="-1"/>
            <a:ext cx="7922146" cy="6858001"/>
          </a:xfrm>
          <a:custGeom>
            <a:avLst/>
            <a:gdLst/>
            <a:ahLst/>
            <a:cxnLst/>
            <a:rect l="l" t="t" r="r" b="b"/>
            <a:pathLst>
              <a:path w="7922146" h="6858001">
                <a:moveTo>
                  <a:pt x="379987" y="0"/>
                </a:moveTo>
                <a:lnTo>
                  <a:pt x="5304971" y="0"/>
                </a:lnTo>
                <a:lnTo>
                  <a:pt x="7065281" y="0"/>
                </a:lnTo>
                <a:lnTo>
                  <a:pt x="7397540" y="0"/>
                </a:lnTo>
                <a:lnTo>
                  <a:pt x="7397540" y="1"/>
                </a:lnTo>
                <a:lnTo>
                  <a:pt x="7922146" y="1"/>
                </a:lnTo>
                <a:lnTo>
                  <a:pt x="7922146" y="6858001"/>
                </a:lnTo>
                <a:lnTo>
                  <a:pt x="7065281" y="6858001"/>
                </a:lnTo>
                <a:lnTo>
                  <a:pt x="7065281" y="6858000"/>
                </a:lnTo>
                <a:lnTo>
                  <a:pt x="5932989" y="6858000"/>
                </a:lnTo>
                <a:lnTo>
                  <a:pt x="5932989" y="6858001"/>
                </a:lnTo>
                <a:lnTo>
                  <a:pt x="27809" y="6858001"/>
                </a:lnTo>
                <a:lnTo>
                  <a:pt x="1803228" y="4521201"/>
                </a:lnTo>
                <a:close/>
                <a:moveTo>
                  <a:pt x="0" y="0"/>
                </a:moveTo>
                <a:lnTo>
                  <a:pt x="379987" y="0"/>
                </a:lnTo>
                <a:lnTo>
                  <a:pt x="0" y="407"/>
                </a:lnTo>
                <a:close/>
              </a:path>
            </a:pathLst>
          </a:cu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6BC894D2-9ABC-A3DB-09D7-D566B2FC5810}"/>
              </a:ext>
            </a:extLst>
          </p:cNvPr>
          <p:cNvSpPr>
            <a:spLocks noGrp="1"/>
          </p:cNvSpPr>
          <p:nvPr>
            <p:ph type="title"/>
          </p:nvPr>
        </p:nvSpPr>
        <p:spPr>
          <a:xfrm>
            <a:off x="479395" y="609600"/>
            <a:ext cx="4527612" cy="943992"/>
          </a:xfrm>
        </p:spPr>
        <p:txBody>
          <a:bodyPr>
            <a:normAutofit fontScale="90000"/>
          </a:bodyPr>
          <a:lstStyle/>
          <a:p>
            <a:pPr>
              <a:lnSpc>
                <a:spcPct val="90000"/>
              </a:lnSpc>
            </a:pPr>
            <a:r>
              <a:rPr lang="en-GB" sz="2800" dirty="0"/>
              <a:t>Some Strategies for Managing Cultural Conflicts.</a:t>
            </a:r>
          </a:p>
        </p:txBody>
      </p:sp>
      <p:sp>
        <p:nvSpPr>
          <p:cNvPr id="3" name="Content Placeholder 2">
            <a:extLst>
              <a:ext uri="{FF2B5EF4-FFF2-40B4-BE49-F238E27FC236}">
                <a16:creationId xmlns:a16="http://schemas.microsoft.com/office/drawing/2014/main" id="{827C98B6-70C0-4C23-4F0D-99E07D51A3EA}"/>
              </a:ext>
            </a:extLst>
          </p:cNvPr>
          <p:cNvSpPr>
            <a:spLocks noGrp="1"/>
          </p:cNvSpPr>
          <p:nvPr>
            <p:ph idx="1"/>
          </p:nvPr>
        </p:nvSpPr>
        <p:spPr>
          <a:xfrm>
            <a:off x="131324" y="1823239"/>
            <a:ext cx="5223753" cy="4191572"/>
          </a:xfrm>
        </p:spPr>
        <p:txBody>
          <a:bodyPr>
            <a:normAutofit/>
          </a:bodyPr>
          <a:lstStyle/>
          <a:p>
            <a:pPr>
              <a:lnSpc>
                <a:spcPct val="90000"/>
              </a:lnSpc>
            </a:pPr>
            <a:r>
              <a:rPr lang="en-GB" sz="1400" dirty="0">
                <a:solidFill>
                  <a:schemeClr val="tx1"/>
                </a:solidFill>
                <a:latin typeface="Calibri" panose="020F0502020204030204" pitchFamily="34" charset="0"/>
                <a:cs typeface="Calibri" panose="020F0502020204030204" pitchFamily="34" charset="0"/>
              </a:rPr>
              <a:t>Encourage Cultural Sensitivity and Awareness: Employees should be encouraged to learn about different cultures and religions. Train employees about cultural differences and encourage them to be respectful and sensitive to these differences through training programs.</a:t>
            </a:r>
          </a:p>
          <a:p>
            <a:pPr>
              <a:lnSpc>
                <a:spcPct val="90000"/>
              </a:lnSpc>
            </a:pPr>
            <a:r>
              <a:rPr lang="en-GB" sz="1400" dirty="0">
                <a:solidFill>
                  <a:schemeClr val="tx1"/>
                </a:solidFill>
                <a:latin typeface="Calibri" panose="020F0502020204030204" pitchFamily="34" charset="0"/>
                <a:cs typeface="Calibri" panose="020F0502020204030204" pitchFamily="34" charset="0"/>
              </a:rPr>
              <a:t>Encourage Communication: Make your workplace open and inclusive so that employees can freely communicate with one another. If employees are unsure about cultural practices or beliefs, encourage them to ask questions and seek clarification.</a:t>
            </a:r>
          </a:p>
          <a:p>
            <a:pPr>
              <a:lnSpc>
                <a:spcPct val="90000"/>
              </a:lnSpc>
            </a:pPr>
            <a:r>
              <a:rPr lang="en-GB" sz="1400" dirty="0">
                <a:solidFill>
                  <a:schemeClr val="tx1"/>
                </a:solidFill>
                <a:latin typeface="Calibri" panose="020F0502020204030204" pitchFamily="34" charset="0"/>
                <a:cs typeface="Calibri" panose="020F0502020204030204" pitchFamily="34" charset="0"/>
              </a:rPr>
              <a:t>Be Respectful: Create a respectful environment in which all employees feel valued and included. Encourage the use of non-discriminatory language and behavior, and make certain that all employees are treated with dignity and respect.</a:t>
            </a:r>
          </a:p>
          <a:p>
            <a:pPr>
              <a:lnSpc>
                <a:spcPct val="90000"/>
              </a:lnSpc>
            </a:pPr>
            <a:r>
              <a:rPr lang="en-GB" sz="1400" dirty="0">
                <a:solidFill>
                  <a:schemeClr val="tx1"/>
                </a:solidFill>
                <a:latin typeface="Calibri" panose="020F0502020204030204" pitchFamily="34" charset="0"/>
                <a:cs typeface="Calibri" panose="020F0502020204030204" pitchFamily="34" charset="0"/>
              </a:rPr>
              <a:t>Create an Inclusion Culture: Establish a workplace culture that values diversity and inclusion. Celebrate cultural and religious holidays and events, and foster an atmosphere where all employees feel welcome and included.</a:t>
            </a:r>
          </a:p>
          <a:p>
            <a:pPr>
              <a:lnSpc>
                <a:spcPct val="90000"/>
              </a:lnSpc>
            </a:pPr>
            <a:endParaRPr lang="en-GB" sz="1400" dirty="0">
              <a:solidFill>
                <a:schemeClr val="tx1"/>
              </a:solidFill>
              <a:latin typeface="Calibri" panose="020F0502020204030204" pitchFamily="34" charset="0"/>
              <a:cs typeface="Calibri" panose="020F0502020204030204" pitchFamily="34" charset="0"/>
            </a:endParaRPr>
          </a:p>
          <a:p>
            <a:pPr>
              <a:lnSpc>
                <a:spcPct val="90000"/>
              </a:lnSpc>
            </a:pPr>
            <a:endParaRPr lang="en-GB" sz="1400" dirty="0">
              <a:solidFill>
                <a:schemeClr val="tx1"/>
              </a:solidFill>
              <a:latin typeface="Calibri" panose="020F0502020204030204" pitchFamily="34" charset="0"/>
              <a:cs typeface="Calibri" panose="020F0502020204030204" pitchFamily="34" charset="0"/>
            </a:endParaRPr>
          </a:p>
          <a:p>
            <a:pPr>
              <a:lnSpc>
                <a:spcPct val="90000"/>
              </a:lnSpc>
            </a:pPr>
            <a:endParaRPr lang="en-GB" sz="1400" dirty="0">
              <a:solidFill>
                <a:schemeClr val="tx1"/>
              </a:solidFill>
              <a:latin typeface="Calibri" panose="020F0502020204030204" pitchFamily="34" charset="0"/>
              <a:cs typeface="Calibri" panose="020F0502020204030204" pitchFamily="34" charset="0"/>
            </a:endParaRPr>
          </a:p>
          <a:p>
            <a:pPr marL="0" indent="0">
              <a:lnSpc>
                <a:spcPct val="90000"/>
              </a:lnSpc>
              <a:buNone/>
            </a:pPr>
            <a:endParaRPr lang="en-GB" sz="1400" dirty="0">
              <a:solidFill>
                <a:schemeClr val="tx1"/>
              </a:solidFill>
              <a:latin typeface="Calibri" panose="020F0502020204030204" pitchFamily="34" charset="0"/>
              <a:cs typeface="Calibri" panose="020F0502020204030204" pitchFamily="34" charset="0"/>
            </a:endParaRPr>
          </a:p>
        </p:txBody>
      </p:sp>
      <p:cxnSp>
        <p:nvCxnSpPr>
          <p:cNvPr id="5132" name="Straight Connector 5131">
            <a:extLst>
              <a:ext uri="{FF2B5EF4-FFF2-40B4-BE49-F238E27FC236}">
                <a16:creationId xmlns:a16="http://schemas.microsoft.com/office/drawing/2014/main" id="{64FA5DFF-7FE6-4855-84E6-DFA78EE978B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5134" name="Straight Connector 5133">
            <a:extLst>
              <a:ext uri="{FF2B5EF4-FFF2-40B4-BE49-F238E27FC236}">
                <a16:creationId xmlns:a16="http://schemas.microsoft.com/office/drawing/2014/main" id="{2AFD8CBA-54A3-4363-991B-B9C631BBFA7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5136" name="Rectangle 23">
            <a:extLst>
              <a:ext uri="{FF2B5EF4-FFF2-40B4-BE49-F238E27FC236}">
                <a16:creationId xmlns:a16="http://schemas.microsoft.com/office/drawing/2014/main" id="{3F088236-D655-4F88-B238-E167623580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5138" name="Rectangle 25">
            <a:extLst>
              <a:ext uri="{FF2B5EF4-FFF2-40B4-BE49-F238E27FC236}">
                <a16:creationId xmlns:a16="http://schemas.microsoft.com/office/drawing/2014/main" id="{3DAC0C92-199E-475C-9390-119A9B0272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5140" name="Isosceles Triangle 24">
            <a:extLst>
              <a:ext uri="{FF2B5EF4-FFF2-40B4-BE49-F238E27FC236}">
                <a16:creationId xmlns:a16="http://schemas.microsoft.com/office/drawing/2014/main" id="{C4CFB339-0ED8-4FE2-9EF1-6D1375B849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5142" name="Rectangle 27">
            <a:extLst>
              <a:ext uri="{FF2B5EF4-FFF2-40B4-BE49-F238E27FC236}">
                <a16:creationId xmlns:a16="http://schemas.microsoft.com/office/drawing/2014/main" id="{31896C80-2069-4431-9C19-83B9137344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47000"/>
            </a:schemeClr>
          </a:solidFill>
          <a:ln>
            <a:noFill/>
          </a:ln>
          <a:effectLst/>
        </p:spPr>
        <p:style>
          <a:lnRef idx="1">
            <a:schemeClr val="accent1"/>
          </a:lnRef>
          <a:fillRef idx="3">
            <a:schemeClr val="accent1"/>
          </a:fillRef>
          <a:effectRef idx="2">
            <a:schemeClr val="accent1"/>
          </a:effectRef>
          <a:fontRef idx="minor">
            <a:schemeClr val="lt1"/>
          </a:fontRef>
        </p:style>
      </p:sp>
      <p:sp>
        <p:nvSpPr>
          <p:cNvPr id="5144" name="Rectangle 28">
            <a:extLst>
              <a:ext uri="{FF2B5EF4-FFF2-40B4-BE49-F238E27FC236}">
                <a16:creationId xmlns:a16="http://schemas.microsoft.com/office/drawing/2014/main" id="{BF120A21-0841-4823-B0C4-28AEBCEF9B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5146" name="Rectangle 29">
            <a:extLst>
              <a:ext uri="{FF2B5EF4-FFF2-40B4-BE49-F238E27FC236}">
                <a16:creationId xmlns:a16="http://schemas.microsoft.com/office/drawing/2014/main" id="{DBB05BAE-BBD3-4289-899F-A6851503C6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5148" name="Isosceles Triangle 29">
            <a:extLst>
              <a:ext uri="{FF2B5EF4-FFF2-40B4-BE49-F238E27FC236}">
                <a16:creationId xmlns:a16="http://schemas.microsoft.com/office/drawing/2014/main" id="{9874D11C-36F5-4BBE-A490-019A54E953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5" name="TextBox 4">
            <a:extLst>
              <a:ext uri="{FF2B5EF4-FFF2-40B4-BE49-F238E27FC236}">
                <a16:creationId xmlns:a16="http://schemas.microsoft.com/office/drawing/2014/main" id="{2BBD509B-B71D-6B6A-4098-C643883D639D}"/>
              </a:ext>
            </a:extLst>
          </p:cNvPr>
          <p:cNvSpPr txBox="1"/>
          <p:nvPr/>
        </p:nvSpPr>
        <p:spPr>
          <a:xfrm>
            <a:off x="959418" y="6396335"/>
            <a:ext cx="7438857" cy="307777"/>
          </a:xfrm>
          <a:prstGeom prst="rect">
            <a:avLst/>
          </a:prstGeom>
          <a:noFill/>
        </p:spPr>
        <p:txBody>
          <a:bodyPr wrap="square">
            <a:spAutoFit/>
          </a:bodyPr>
          <a:lstStyle/>
          <a:p>
            <a:r>
              <a:rPr lang="en-GB" sz="1400" dirty="0">
                <a:hlinkClick r:id="rId3"/>
              </a:rPr>
              <a:t>https://www.easyllama.com/blog/cultural-issues-in-workplace-environments/</a:t>
            </a:r>
            <a:endParaRPr lang="en-GB" sz="1400" dirty="0"/>
          </a:p>
        </p:txBody>
      </p:sp>
    </p:spTree>
    <p:extLst>
      <p:ext uri="{BB962C8B-B14F-4D97-AF65-F5344CB8AC3E}">
        <p14:creationId xmlns:p14="http://schemas.microsoft.com/office/powerpoint/2010/main" val="28130169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42" name="Picture 2" descr="Culture and Mediation Process Design | Communities in Transition">
            <a:extLst>
              <a:ext uri="{FF2B5EF4-FFF2-40B4-BE49-F238E27FC236}">
                <a16:creationId xmlns:a16="http://schemas.microsoft.com/office/drawing/2014/main" id="{C6DD40A3-3453-5E4D-C250-5DF7E36D36F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091" t="15272" b="14679"/>
          <a:stretch/>
        </p:blipFill>
        <p:spPr bwMode="auto">
          <a:xfrm>
            <a:off x="1" y="10"/>
            <a:ext cx="12191999" cy="6857990"/>
          </a:xfrm>
          <a:prstGeom prst="rect">
            <a:avLst/>
          </a:prstGeom>
          <a:noFill/>
          <a:extLst>
            <a:ext uri="{909E8E84-426E-40DD-AFC4-6F175D3DCCD1}">
              <a14:hiddenFill xmlns:a14="http://schemas.microsoft.com/office/drawing/2010/main">
                <a:solidFill>
                  <a:srgbClr val="FFFFFF"/>
                </a:solidFill>
              </a14:hiddenFill>
            </a:ext>
          </a:extLst>
        </p:spPr>
      </p:pic>
      <p:sp>
        <p:nvSpPr>
          <p:cNvPr id="10292" name="Isosceles Triangle 10269">
            <a:extLst>
              <a:ext uri="{FF2B5EF4-FFF2-40B4-BE49-F238E27FC236}">
                <a16:creationId xmlns:a16="http://schemas.microsoft.com/office/drawing/2014/main" id="{DD6B6433-CCD9-42F6-83C5-76BCAA8FEE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0293" name="Parallelogram 10271">
            <a:extLst>
              <a:ext uri="{FF2B5EF4-FFF2-40B4-BE49-F238E27FC236}">
                <a16:creationId xmlns:a16="http://schemas.microsoft.com/office/drawing/2014/main" id="{442B55CB-F27D-4C06-89E5-4EC99A519C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24188" y="0"/>
            <a:ext cx="9372600" cy="6858000"/>
          </a:xfrm>
          <a:prstGeom prst="parallelogram">
            <a:avLst>
              <a:gd name="adj" fmla="val 14937"/>
            </a:avLst>
          </a:prstGeom>
          <a:solidFill>
            <a:schemeClr val="bg1">
              <a:alpha val="94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0294" name="Straight Connector 10273">
            <a:extLst>
              <a:ext uri="{FF2B5EF4-FFF2-40B4-BE49-F238E27FC236}">
                <a16:creationId xmlns:a16="http://schemas.microsoft.com/office/drawing/2014/main" id="{48527540-7F01-4C2E-9641-738882048E3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0295" name="Straight Connector 10275">
            <a:extLst>
              <a:ext uri="{FF2B5EF4-FFF2-40B4-BE49-F238E27FC236}">
                <a16:creationId xmlns:a16="http://schemas.microsoft.com/office/drawing/2014/main" id="{D6F60FB6-F855-43F0-A752-3719156C1E0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0296" name="Rectangle 23">
            <a:extLst>
              <a:ext uri="{FF2B5EF4-FFF2-40B4-BE49-F238E27FC236}">
                <a16:creationId xmlns:a16="http://schemas.microsoft.com/office/drawing/2014/main" id="{70669A81-0E9B-4B42-AFEA-8F672C6CFB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6BC894D2-9ABC-A3DB-09D7-D566B2FC5810}"/>
              </a:ext>
            </a:extLst>
          </p:cNvPr>
          <p:cNvSpPr>
            <a:spLocks noGrp="1"/>
          </p:cNvSpPr>
          <p:nvPr>
            <p:ph type="title"/>
          </p:nvPr>
        </p:nvSpPr>
        <p:spPr>
          <a:xfrm>
            <a:off x="2786047" y="609600"/>
            <a:ext cx="6717876" cy="1320800"/>
          </a:xfrm>
        </p:spPr>
        <p:txBody>
          <a:bodyPr anchor="t">
            <a:normAutofit/>
          </a:bodyPr>
          <a:lstStyle/>
          <a:p>
            <a:r>
              <a:rPr lang="en-GB" dirty="0"/>
              <a:t>Cultural Mediation Programs in the EU.</a:t>
            </a:r>
          </a:p>
        </p:txBody>
      </p:sp>
      <p:sp>
        <p:nvSpPr>
          <p:cNvPr id="10297" name="Rectangle 25">
            <a:extLst>
              <a:ext uri="{FF2B5EF4-FFF2-40B4-BE49-F238E27FC236}">
                <a16:creationId xmlns:a16="http://schemas.microsoft.com/office/drawing/2014/main" id="{8C93E0C6-CF08-4771-B5A9-6018CB3AED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0298" name="Isosceles Triangle 10281">
            <a:extLst>
              <a:ext uri="{FF2B5EF4-FFF2-40B4-BE49-F238E27FC236}">
                <a16:creationId xmlns:a16="http://schemas.microsoft.com/office/drawing/2014/main" id="{A011F1B8-62C5-4D08-A621-EAD05C7D69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3" name="Content Placeholder 2">
            <a:extLst>
              <a:ext uri="{FF2B5EF4-FFF2-40B4-BE49-F238E27FC236}">
                <a16:creationId xmlns:a16="http://schemas.microsoft.com/office/drawing/2014/main" id="{827C98B6-70C0-4C23-4F0D-99E07D51A3EA}"/>
              </a:ext>
            </a:extLst>
          </p:cNvPr>
          <p:cNvSpPr>
            <a:spLocks noGrp="1"/>
          </p:cNvSpPr>
          <p:nvPr>
            <p:ph idx="1"/>
          </p:nvPr>
        </p:nvSpPr>
        <p:spPr>
          <a:xfrm>
            <a:off x="2637795" y="2090905"/>
            <a:ext cx="7172030" cy="4283261"/>
          </a:xfrm>
        </p:spPr>
        <p:txBody>
          <a:bodyPr>
            <a:normAutofit lnSpcReduction="10000"/>
          </a:bodyPr>
          <a:lstStyle/>
          <a:p>
            <a:pPr>
              <a:lnSpc>
                <a:spcPct val="90000"/>
              </a:lnSpc>
            </a:pPr>
            <a:r>
              <a:rPr lang="en-GB" sz="1400" dirty="0">
                <a:latin typeface="Calibri" panose="020F0502020204030204" pitchFamily="34" charset="0"/>
                <a:cs typeface="Calibri" panose="020F0502020204030204" pitchFamily="34" charset="0"/>
              </a:rPr>
              <a:t>Creative Europe is the EU's funding program for the cultural and creative industries. The program funds cross-border cooperation projects, cultural events, and artist and cultural professional mobility. </a:t>
            </a:r>
            <a:r>
              <a:rPr lang="en-GB" sz="1600" b="0" i="0" u="sng" dirty="0">
                <a:solidFill>
                  <a:srgbClr val="D1D5DB"/>
                </a:solidFill>
                <a:effectLst/>
                <a:latin typeface="Söhne"/>
                <a:hlinkClick r:id="rId3"/>
              </a:rPr>
              <a:t>https://ec.europa.eu/programmes/creative-europe/</a:t>
            </a:r>
            <a:r>
              <a:rPr lang="en-GB" sz="1600" b="0" i="0" dirty="0">
                <a:solidFill>
                  <a:srgbClr val="D1D5DB"/>
                </a:solidFill>
                <a:effectLst/>
                <a:latin typeface="Söhne"/>
              </a:rPr>
              <a:t>.</a:t>
            </a:r>
            <a:endParaRPr lang="en-GB" sz="1400" dirty="0">
              <a:latin typeface="Calibri" panose="020F0502020204030204" pitchFamily="34" charset="0"/>
              <a:cs typeface="Calibri" panose="020F0502020204030204" pitchFamily="34" charset="0"/>
            </a:endParaRPr>
          </a:p>
          <a:p>
            <a:pPr>
              <a:lnSpc>
                <a:spcPct val="90000"/>
              </a:lnSpc>
            </a:pPr>
            <a:r>
              <a:rPr lang="en-GB" sz="1400" dirty="0">
                <a:latin typeface="Calibri" panose="020F0502020204030204" pitchFamily="34" charset="0"/>
                <a:cs typeface="Calibri" panose="020F0502020204030204" pitchFamily="34" charset="0"/>
              </a:rPr>
              <a:t>Erasmus+ is the European Union's program for education, training, youth, and sport. The program promotes student, teacher, and youth worker mobility, as well as collaborations between cultural and creative organizations.</a:t>
            </a:r>
          </a:p>
          <a:p>
            <a:pPr>
              <a:lnSpc>
                <a:spcPct val="90000"/>
              </a:lnSpc>
            </a:pPr>
            <a:r>
              <a:rPr lang="en-GB" sz="1400" dirty="0">
                <a:latin typeface="Calibri" panose="020F0502020204030204" pitchFamily="34" charset="0"/>
                <a:cs typeface="Calibri" panose="020F0502020204030204" pitchFamily="34" charset="0"/>
              </a:rPr>
              <a:t>European Capitals of Culture: The European Capitals of Culture is a program of the European Union that aims to promote cultural diversity and cooperation across Europe by designating a different city each year as the European Capital of Culture. The program has been running since 1985 and has contributed to the development and promotion of European cities and their cultural heritage. </a:t>
            </a:r>
            <a:r>
              <a:rPr lang="en-GB" sz="1600" b="0" i="0" u="sng" dirty="0">
                <a:effectLst/>
                <a:latin typeface="Söhne"/>
                <a:hlinkClick r:id="rId4"/>
              </a:rPr>
              <a:t>https://ec.europa.eu/programmes/creative-europe/actions/capitals-culture_en</a:t>
            </a:r>
            <a:r>
              <a:rPr lang="en-GB" sz="1600" b="0" i="0" dirty="0">
                <a:solidFill>
                  <a:srgbClr val="D1D5DB"/>
                </a:solidFill>
                <a:effectLst/>
                <a:latin typeface="Söhne"/>
              </a:rPr>
              <a:t>.</a:t>
            </a:r>
            <a:endParaRPr lang="en-GB" sz="1400" dirty="0">
              <a:latin typeface="Calibri" panose="020F0502020204030204" pitchFamily="34" charset="0"/>
              <a:cs typeface="Calibri" panose="020F0502020204030204" pitchFamily="34" charset="0"/>
            </a:endParaRPr>
          </a:p>
          <a:p>
            <a:pPr>
              <a:lnSpc>
                <a:spcPct val="90000"/>
              </a:lnSpc>
            </a:pPr>
            <a:r>
              <a:rPr lang="en-GB" sz="1400" dirty="0" err="1">
                <a:latin typeface="Calibri" panose="020F0502020204030204" pitchFamily="34" charset="0"/>
                <a:cs typeface="Calibri" panose="020F0502020204030204" pitchFamily="34" charset="0"/>
              </a:rPr>
              <a:t>Europeana</a:t>
            </a:r>
            <a:r>
              <a:rPr lang="en-GB" sz="1400" dirty="0">
                <a:latin typeface="Calibri" panose="020F0502020204030204" pitchFamily="34" charset="0"/>
                <a:cs typeface="Calibri" panose="020F0502020204030204" pitchFamily="34" charset="0"/>
              </a:rPr>
              <a:t> is a digital platform that allows users to access millions of digitized cultural heritage objects from across Europe. The platform's mission is to promote digital cultural heritage and make cross-border access to cultural resources easier. </a:t>
            </a:r>
            <a:r>
              <a:rPr lang="en-GB" sz="1600" b="0" i="0" u="sng" dirty="0">
                <a:effectLst/>
                <a:latin typeface="Söhne"/>
                <a:hlinkClick r:id="rId5"/>
              </a:rPr>
              <a:t>www.europeana.eu</a:t>
            </a:r>
            <a:endParaRPr lang="en-GB" sz="1400" dirty="0">
              <a:latin typeface="Calibri" panose="020F0502020204030204" pitchFamily="34" charset="0"/>
              <a:cs typeface="Calibri" panose="020F0502020204030204" pitchFamily="34" charset="0"/>
            </a:endParaRPr>
          </a:p>
          <a:p>
            <a:pPr>
              <a:lnSpc>
                <a:spcPct val="90000"/>
              </a:lnSpc>
            </a:pPr>
            <a:r>
              <a:rPr lang="en-GB" sz="1400" dirty="0">
                <a:latin typeface="Calibri" panose="020F0502020204030204" pitchFamily="34" charset="0"/>
                <a:cs typeface="Calibri" panose="020F0502020204030204" pitchFamily="34" charset="0"/>
              </a:rPr>
              <a:t>Council of Europe: The Council of Europe is an international organization that promotes human rights, democracy, and the rule of law. They have a program called Intercultural Cities, which aims to promote cultural diversity and social cohesion in urban areas. Their website is </a:t>
            </a:r>
            <a:r>
              <a:rPr lang="en-GB" sz="1600" b="0" i="0" u="sng" dirty="0">
                <a:effectLst/>
                <a:latin typeface="Söhne"/>
                <a:hlinkClick r:id="rId6"/>
              </a:rPr>
              <a:t>www.coe.int/</a:t>
            </a:r>
            <a:r>
              <a:rPr lang="en-GB" sz="1600" b="0" i="0" u="sng" dirty="0" err="1">
                <a:effectLst/>
                <a:latin typeface="Söhne"/>
                <a:hlinkClick r:id="rId6"/>
              </a:rPr>
              <a:t>en</a:t>
            </a:r>
            <a:r>
              <a:rPr lang="en-GB" sz="1600" b="0" i="0" u="sng" dirty="0">
                <a:effectLst/>
                <a:latin typeface="Söhne"/>
                <a:hlinkClick r:id="rId6"/>
              </a:rPr>
              <a:t>/web/</a:t>
            </a:r>
            <a:r>
              <a:rPr lang="en-GB" sz="1600" b="0" i="0" u="sng" dirty="0" err="1">
                <a:effectLst/>
                <a:latin typeface="Söhne"/>
                <a:hlinkClick r:id="rId6"/>
              </a:rPr>
              <a:t>interculturalcities</a:t>
            </a:r>
            <a:r>
              <a:rPr lang="en-GB" sz="1600" b="0" i="0" u="sng" dirty="0">
                <a:effectLst/>
                <a:latin typeface="Söhne"/>
                <a:hlinkClick r:id="rId6"/>
              </a:rPr>
              <a:t>/home</a:t>
            </a:r>
            <a:r>
              <a:rPr lang="en-GB" sz="1600" b="0" i="0" dirty="0">
                <a:solidFill>
                  <a:srgbClr val="D1D5DB"/>
                </a:solidFill>
                <a:effectLst/>
                <a:latin typeface="Söhne"/>
              </a:rPr>
              <a:t>.</a:t>
            </a:r>
            <a:r>
              <a:rPr lang="en-GB" sz="1400" dirty="0">
                <a:latin typeface="Calibri" panose="020F0502020204030204" pitchFamily="34" charset="0"/>
                <a:cs typeface="Calibri" panose="020F0502020204030204" pitchFamily="34" charset="0"/>
              </a:rPr>
              <a:t>.</a:t>
            </a:r>
          </a:p>
        </p:txBody>
      </p:sp>
      <p:sp>
        <p:nvSpPr>
          <p:cNvPr id="10299" name="Rectangle 27">
            <a:extLst>
              <a:ext uri="{FF2B5EF4-FFF2-40B4-BE49-F238E27FC236}">
                <a16:creationId xmlns:a16="http://schemas.microsoft.com/office/drawing/2014/main" id="{C6A6AECB-428C-4CB4-B65A-359F08B6D8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47000"/>
            </a:schemeClr>
          </a:solidFill>
          <a:ln>
            <a:noFill/>
          </a:ln>
          <a:effectLst/>
        </p:spPr>
        <p:style>
          <a:lnRef idx="1">
            <a:schemeClr val="accent1"/>
          </a:lnRef>
          <a:fillRef idx="3">
            <a:schemeClr val="accent1"/>
          </a:fillRef>
          <a:effectRef idx="2">
            <a:schemeClr val="accent1"/>
          </a:effectRef>
          <a:fontRef idx="minor">
            <a:schemeClr val="lt1"/>
          </a:fontRef>
        </p:style>
      </p:sp>
      <p:sp>
        <p:nvSpPr>
          <p:cNvPr id="10300" name="Rectangle 28">
            <a:extLst>
              <a:ext uri="{FF2B5EF4-FFF2-40B4-BE49-F238E27FC236}">
                <a16:creationId xmlns:a16="http://schemas.microsoft.com/office/drawing/2014/main" id="{28D1A6ED-2AB6-46A3-A315-485B8BF936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0301" name="Rectangle 29">
            <a:extLst>
              <a:ext uri="{FF2B5EF4-FFF2-40B4-BE49-F238E27FC236}">
                <a16:creationId xmlns:a16="http://schemas.microsoft.com/office/drawing/2014/main" id="{B61CE46B-8525-46A8-AB7B-DCBCC1B65F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0302" name="Isosceles Triangle 10289">
            <a:extLst>
              <a:ext uri="{FF2B5EF4-FFF2-40B4-BE49-F238E27FC236}">
                <a16:creationId xmlns:a16="http://schemas.microsoft.com/office/drawing/2014/main" id="{4412B991-9935-45FB-A17E-8F30DD8325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402312745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90" name="Group 61">
            <a:extLst>
              <a:ext uri="{FF2B5EF4-FFF2-40B4-BE49-F238E27FC236}">
                <a16:creationId xmlns:a16="http://schemas.microsoft.com/office/drawing/2014/main" id="{28460BD8-AE3F-4AC9-9D0B-717052AA5D3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63" name="Straight Connector 62">
              <a:extLst>
                <a:ext uri="{FF2B5EF4-FFF2-40B4-BE49-F238E27FC236}">
                  <a16:creationId xmlns:a16="http://schemas.microsoft.com/office/drawing/2014/main" id="{54420CFE-F482-466E-9E1E-C78513C0B85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91" name="Straight Connector 63">
              <a:extLst>
                <a:ext uri="{FF2B5EF4-FFF2-40B4-BE49-F238E27FC236}">
                  <a16:creationId xmlns:a16="http://schemas.microsoft.com/office/drawing/2014/main" id="{5331032B-BD21-4BDA-920C-12E35805256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65" name="Rectangle 23">
              <a:extLst>
                <a:ext uri="{FF2B5EF4-FFF2-40B4-BE49-F238E27FC236}">
                  <a16:creationId xmlns:a16="http://schemas.microsoft.com/office/drawing/2014/main" id="{E7514DA3-59E7-409E-8A3B-AD097F6E56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66" name="Rectangle 25">
              <a:extLst>
                <a:ext uri="{FF2B5EF4-FFF2-40B4-BE49-F238E27FC236}">
                  <a16:creationId xmlns:a16="http://schemas.microsoft.com/office/drawing/2014/main" id="{57B9A2A6-3BE4-4599-9364-F71C5BFD61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67" name="Isosceles Triangle 66">
              <a:extLst>
                <a:ext uri="{FF2B5EF4-FFF2-40B4-BE49-F238E27FC236}">
                  <a16:creationId xmlns:a16="http://schemas.microsoft.com/office/drawing/2014/main" id="{4FD744C6-4ED8-4BC9-BF68-6BDF701C5D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68" name="Rectangle 27">
              <a:extLst>
                <a:ext uri="{FF2B5EF4-FFF2-40B4-BE49-F238E27FC236}">
                  <a16:creationId xmlns:a16="http://schemas.microsoft.com/office/drawing/2014/main" id="{092C5BAD-C911-4F8F-A1C5-470268BE668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69" name="Rectangle 28">
              <a:extLst>
                <a:ext uri="{FF2B5EF4-FFF2-40B4-BE49-F238E27FC236}">
                  <a16:creationId xmlns:a16="http://schemas.microsoft.com/office/drawing/2014/main" id="{B133D0C8-4EC4-424F-8E70-0482D5B1B65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70" name="Rectangle 29">
              <a:extLst>
                <a:ext uri="{FF2B5EF4-FFF2-40B4-BE49-F238E27FC236}">
                  <a16:creationId xmlns:a16="http://schemas.microsoft.com/office/drawing/2014/main" id="{7B1532A0-F4B3-4DE8-B18F-740CAAD25A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71" name="Isosceles Triangle 70">
              <a:extLst>
                <a:ext uri="{FF2B5EF4-FFF2-40B4-BE49-F238E27FC236}">
                  <a16:creationId xmlns:a16="http://schemas.microsoft.com/office/drawing/2014/main" id="{8EFDD162-BBBA-4062-8BBF-53DBA109137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72" name="Isosceles Triangle 71">
              <a:extLst>
                <a:ext uri="{FF2B5EF4-FFF2-40B4-BE49-F238E27FC236}">
                  <a16:creationId xmlns:a16="http://schemas.microsoft.com/office/drawing/2014/main" id="{DCFC9E65-3E19-4483-B952-25D29683CA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useBgFill="1">
        <p:nvSpPr>
          <p:cNvPr id="92" name="Rectangle 73">
            <a:extLst>
              <a:ext uri="{FF2B5EF4-FFF2-40B4-BE49-F238E27FC236}">
                <a16:creationId xmlns:a16="http://schemas.microsoft.com/office/drawing/2014/main" id="{27577DEC-D9A5-404D-9789-702F4319BE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3" name="Group 75">
            <a:extLst>
              <a:ext uri="{FF2B5EF4-FFF2-40B4-BE49-F238E27FC236}">
                <a16:creationId xmlns:a16="http://schemas.microsoft.com/office/drawing/2014/main" id="{CEEA9366-CEA8-4F23-B065-4337F0D836F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77" name="Straight Connector 76">
              <a:extLst>
                <a:ext uri="{FF2B5EF4-FFF2-40B4-BE49-F238E27FC236}">
                  <a16:creationId xmlns:a16="http://schemas.microsoft.com/office/drawing/2014/main" id="{904A03D6-39B4-4278-9BE1-A07E024499B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rgbClr val="FFFFFF"/>
              </a:solidFill>
            </a:ln>
          </p:spPr>
          <p:style>
            <a:lnRef idx="2">
              <a:schemeClr val="accent1"/>
            </a:lnRef>
            <a:fillRef idx="0">
              <a:schemeClr val="accent1"/>
            </a:fillRef>
            <a:effectRef idx="1">
              <a:schemeClr val="accent1"/>
            </a:effectRef>
            <a:fontRef idx="minor">
              <a:schemeClr val="tx1"/>
            </a:fontRef>
          </p:style>
        </p:cxnSp>
        <p:cxnSp>
          <p:nvCxnSpPr>
            <p:cNvPr id="78" name="Straight Connector 77">
              <a:extLst>
                <a:ext uri="{FF2B5EF4-FFF2-40B4-BE49-F238E27FC236}">
                  <a16:creationId xmlns:a16="http://schemas.microsoft.com/office/drawing/2014/main" id="{FBE459AF-3736-4886-82E0-9B5DA427B5E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alpha val="80000"/>
                </a:schemeClr>
              </a:solidFill>
            </a:ln>
          </p:spPr>
          <p:style>
            <a:lnRef idx="2">
              <a:schemeClr val="accent1"/>
            </a:lnRef>
            <a:fillRef idx="0">
              <a:schemeClr val="accent1"/>
            </a:fillRef>
            <a:effectRef idx="1">
              <a:schemeClr val="accent1"/>
            </a:effectRef>
            <a:fontRef idx="minor">
              <a:schemeClr val="tx1"/>
            </a:fontRef>
          </p:style>
        </p:cxnSp>
        <p:sp>
          <p:nvSpPr>
            <p:cNvPr id="79" name="Rectangle 23">
              <a:extLst>
                <a:ext uri="{FF2B5EF4-FFF2-40B4-BE49-F238E27FC236}">
                  <a16:creationId xmlns:a16="http://schemas.microsoft.com/office/drawing/2014/main" id="{4B6B88EF-180C-4E39-8A3F-A52E87110C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80" name="Rectangle 25">
              <a:extLst>
                <a:ext uri="{FF2B5EF4-FFF2-40B4-BE49-F238E27FC236}">
                  <a16:creationId xmlns:a16="http://schemas.microsoft.com/office/drawing/2014/main" id="{52DFAACF-64D0-4621-8FF4-E2F03C3E8D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81" name="Isosceles Triangle 80">
              <a:extLst>
                <a:ext uri="{FF2B5EF4-FFF2-40B4-BE49-F238E27FC236}">
                  <a16:creationId xmlns:a16="http://schemas.microsoft.com/office/drawing/2014/main" id="{36611FF0-65B3-49DB-97C6-1B72AAD0FB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82" name="Rectangle 27">
              <a:extLst>
                <a:ext uri="{FF2B5EF4-FFF2-40B4-BE49-F238E27FC236}">
                  <a16:creationId xmlns:a16="http://schemas.microsoft.com/office/drawing/2014/main" id="{0F7407FE-86B1-4890-9D80-9406FBF29E4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83" name="Rectangle 29">
              <a:extLst>
                <a:ext uri="{FF2B5EF4-FFF2-40B4-BE49-F238E27FC236}">
                  <a16:creationId xmlns:a16="http://schemas.microsoft.com/office/drawing/2014/main" id="{EBD42D5B-8F87-45B3-98B3-C66944F92E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84" name="Isosceles Triangle 83">
              <a:extLst>
                <a:ext uri="{FF2B5EF4-FFF2-40B4-BE49-F238E27FC236}">
                  <a16:creationId xmlns:a16="http://schemas.microsoft.com/office/drawing/2014/main" id="{F5E04699-59E1-4468-9E7C-83070EEB42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85" name="Isosceles Triangle 84">
              <a:extLst>
                <a:ext uri="{FF2B5EF4-FFF2-40B4-BE49-F238E27FC236}">
                  <a16:creationId xmlns:a16="http://schemas.microsoft.com/office/drawing/2014/main" id="{F2AE8F13-9A52-4D7F-9637-321EA7CF321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a:extLst>
              <a:ext uri="{FF2B5EF4-FFF2-40B4-BE49-F238E27FC236}">
                <a16:creationId xmlns:a16="http://schemas.microsoft.com/office/drawing/2014/main" id="{6BC894D2-9ABC-A3DB-09D7-D566B2FC5810}"/>
              </a:ext>
            </a:extLst>
          </p:cNvPr>
          <p:cNvSpPr>
            <a:spLocks noGrp="1"/>
          </p:cNvSpPr>
          <p:nvPr>
            <p:ph type="title"/>
          </p:nvPr>
        </p:nvSpPr>
        <p:spPr>
          <a:xfrm>
            <a:off x="1507067" y="2404534"/>
            <a:ext cx="7766936" cy="1646302"/>
          </a:xfrm>
        </p:spPr>
        <p:txBody>
          <a:bodyPr vert="horz" lIns="91440" tIns="45720" rIns="91440" bIns="45720" rtlCol="0" anchor="b">
            <a:normAutofit/>
          </a:bodyPr>
          <a:lstStyle/>
          <a:p>
            <a:pPr algn="r"/>
            <a:r>
              <a:rPr lang="en-US" sz="5400"/>
              <a:t>Conclusion</a:t>
            </a:r>
          </a:p>
        </p:txBody>
      </p:sp>
    </p:spTree>
    <p:extLst>
      <p:ext uri="{BB962C8B-B14F-4D97-AF65-F5344CB8AC3E}">
        <p14:creationId xmlns:p14="http://schemas.microsoft.com/office/powerpoint/2010/main" val="1921861260"/>
      </p:ext>
    </p:extLst>
  </p:cSld>
  <p:clrMapOvr>
    <a:overrideClrMapping bg1="dk1" tx1="lt1" bg2="dk2" tx2="lt2" accent1="accent1" accent2="accent2" accent3="accent3" accent4="accent4" accent5="accent5" accent6="accent6" hlink="hlink" folHlink="folHlink"/>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C894D2-9ABC-A3DB-09D7-D566B2FC5810}"/>
              </a:ext>
            </a:extLst>
          </p:cNvPr>
          <p:cNvSpPr>
            <a:spLocks noGrp="1"/>
          </p:cNvSpPr>
          <p:nvPr>
            <p:ph type="title"/>
          </p:nvPr>
        </p:nvSpPr>
        <p:spPr>
          <a:xfrm>
            <a:off x="5299969" y="609600"/>
            <a:ext cx="4572000" cy="1320800"/>
          </a:xfrm>
        </p:spPr>
        <p:txBody>
          <a:bodyPr>
            <a:normAutofit/>
          </a:bodyPr>
          <a:lstStyle/>
          <a:p>
            <a:r>
              <a:rPr lang="en-GB" sz="3200" dirty="0"/>
              <a:t>Summary of Key Findings</a:t>
            </a:r>
          </a:p>
        </p:txBody>
      </p:sp>
      <p:sp>
        <p:nvSpPr>
          <p:cNvPr id="3" name="Content Placeholder 2">
            <a:extLst>
              <a:ext uri="{FF2B5EF4-FFF2-40B4-BE49-F238E27FC236}">
                <a16:creationId xmlns:a16="http://schemas.microsoft.com/office/drawing/2014/main" id="{827C98B6-70C0-4C23-4F0D-99E07D51A3EA}"/>
              </a:ext>
            </a:extLst>
          </p:cNvPr>
          <p:cNvSpPr>
            <a:spLocks noGrp="1"/>
          </p:cNvSpPr>
          <p:nvPr>
            <p:ph idx="1"/>
          </p:nvPr>
        </p:nvSpPr>
        <p:spPr>
          <a:xfrm>
            <a:off x="5129873" y="2215177"/>
            <a:ext cx="5282120" cy="4580679"/>
          </a:xfrm>
        </p:spPr>
        <p:txBody>
          <a:bodyPr>
            <a:normAutofit/>
          </a:bodyPr>
          <a:lstStyle/>
          <a:p>
            <a:pPr marL="0" indent="0">
              <a:lnSpc>
                <a:spcPct val="90000"/>
              </a:lnSpc>
              <a:buNone/>
            </a:pPr>
            <a:r>
              <a:rPr lang="en-GB" sz="1200" dirty="0"/>
              <a:t>Cultural conflict mediation involves resolving disputes between individuals or groups with different cultural backgrounds. The key findings in cultural conflict mediation are:</a:t>
            </a:r>
          </a:p>
          <a:p>
            <a:pPr>
              <a:lnSpc>
                <a:spcPct val="90000"/>
              </a:lnSpc>
            </a:pPr>
            <a:r>
              <a:rPr lang="en-GB" sz="1200" dirty="0"/>
              <a:t>Acknowledging cultural differences: Cultural differences play a significant role in conflicts. Acknowledging and understanding the differences in values, beliefs, and practices is an essential step in resolving cultural conflicts.</a:t>
            </a:r>
          </a:p>
          <a:p>
            <a:pPr>
              <a:lnSpc>
                <a:spcPct val="90000"/>
              </a:lnSpc>
            </a:pPr>
            <a:r>
              <a:rPr lang="en-GB" sz="1200" dirty="0"/>
              <a:t>Active listening: Active listening is crucial to cultural conflict mediation. It helps the mediator understand the perspective of each party and identify the underlying causes of the conflict.</a:t>
            </a:r>
          </a:p>
          <a:p>
            <a:pPr>
              <a:lnSpc>
                <a:spcPct val="90000"/>
              </a:lnSpc>
            </a:pPr>
            <a:r>
              <a:rPr lang="en-GB" sz="1200" dirty="0"/>
              <a:t>Respect and empathy: Respecting and empathizing with the cultural differences of each party is essential for successful conflict mediation. A mediator who understands the values and beliefs of each party can help them find common ground and work towards a resolution.</a:t>
            </a:r>
          </a:p>
          <a:p>
            <a:pPr>
              <a:lnSpc>
                <a:spcPct val="90000"/>
              </a:lnSpc>
            </a:pPr>
            <a:r>
              <a:rPr lang="en-GB" sz="1200" dirty="0"/>
              <a:t>Use of language and communication: Communication is crucial in cultural conflict mediation. Using clear and appropriate language that each party understands can help prevent misunderstandings and build trust.</a:t>
            </a:r>
          </a:p>
          <a:p>
            <a:pPr>
              <a:lnSpc>
                <a:spcPct val="90000"/>
              </a:lnSpc>
            </a:pPr>
            <a:endParaRPr lang="en-GB" sz="1200" dirty="0"/>
          </a:p>
        </p:txBody>
      </p:sp>
      <p:pic>
        <p:nvPicPr>
          <p:cNvPr id="6146" name="Picture 2" descr="How to Deal With Conflict in the Workplace | Wrike">
            <a:extLst>
              <a:ext uri="{FF2B5EF4-FFF2-40B4-BE49-F238E27FC236}">
                <a16:creationId xmlns:a16="http://schemas.microsoft.com/office/drawing/2014/main" id="{FDD0FCF6-115C-5CF8-2AA7-34F7B3F50AC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9589" r="24980" b="-1"/>
          <a:stretch/>
        </p:blipFill>
        <p:spPr bwMode="auto">
          <a:xfrm>
            <a:off x="20" y="-1"/>
            <a:ext cx="5394940" cy="6858001"/>
          </a:xfrm>
          <a:custGeom>
            <a:avLst/>
            <a:gdLst/>
            <a:ahLst/>
            <a:cxnLst/>
            <a:rect l="l" t="t" r="r" b="b"/>
            <a:pathLst>
              <a:path w="5394960" h="6858000">
                <a:moveTo>
                  <a:pt x="842596" y="0"/>
                </a:moveTo>
                <a:lnTo>
                  <a:pt x="5394960" y="0"/>
                </a:lnTo>
                <a:lnTo>
                  <a:pt x="5394960" y="21851"/>
                </a:lnTo>
                <a:lnTo>
                  <a:pt x="4365943" y="6858000"/>
                </a:lnTo>
                <a:lnTo>
                  <a:pt x="0" y="6858000"/>
                </a:lnTo>
                <a:lnTo>
                  <a:pt x="0" y="5666154"/>
                </a:lnTo>
                <a:close/>
              </a:path>
            </a:pathLst>
          </a:custGeom>
          <a:noFill/>
          <a:extLst>
            <a:ext uri="{909E8E84-426E-40DD-AFC4-6F175D3DCCD1}">
              <a14:hiddenFill xmlns:a14="http://schemas.microsoft.com/office/drawing/2010/main">
                <a:solidFill>
                  <a:srgbClr val="FFFFFF"/>
                </a:solidFill>
              </a14:hiddenFill>
            </a:ext>
          </a:extLst>
        </p:spPr>
      </p:pic>
      <p:sp>
        <p:nvSpPr>
          <p:cNvPr id="6156" name="Isosceles Triangle 6155">
            <a:extLst>
              <a:ext uri="{FF2B5EF4-FFF2-40B4-BE49-F238E27FC236}">
                <a16:creationId xmlns:a16="http://schemas.microsoft.com/office/drawing/2014/main" id="{3BCB5F6A-9EB0-40B0-9D13-3023E9A205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228791316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102" name="Picture 6" descr="Op-Ed: How can cultural diversity drive peace and development? -  Generations For Peace">
            <a:extLst>
              <a:ext uri="{FF2B5EF4-FFF2-40B4-BE49-F238E27FC236}">
                <a16:creationId xmlns:a16="http://schemas.microsoft.com/office/drawing/2014/main" id="{2CC9A953-1966-8F01-1A23-1E836182DB0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9384" r="22568" b="-1"/>
          <a:stretch/>
        </p:blipFill>
        <p:spPr bwMode="auto">
          <a:xfrm>
            <a:off x="4269854" y="-1"/>
            <a:ext cx="7922146" cy="6858001"/>
          </a:xfrm>
          <a:custGeom>
            <a:avLst/>
            <a:gdLst/>
            <a:ahLst/>
            <a:cxnLst/>
            <a:rect l="l" t="t" r="r" b="b"/>
            <a:pathLst>
              <a:path w="7922146" h="6858001">
                <a:moveTo>
                  <a:pt x="379987" y="0"/>
                </a:moveTo>
                <a:lnTo>
                  <a:pt x="5304971" y="0"/>
                </a:lnTo>
                <a:lnTo>
                  <a:pt x="7065281" y="0"/>
                </a:lnTo>
                <a:lnTo>
                  <a:pt x="7397540" y="0"/>
                </a:lnTo>
                <a:lnTo>
                  <a:pt x="7397540" y="1"/>
                </a:lnTo>
                <a:lnTo>
                  <a:pt x="7922146" y="1"/>
                </a:lnTo>
                <a:lnTo>
                  <a:pt x="7922146" y="6858001"/>
                </a:lnTo>
                <a:lnTo>
                  <a:pt x="7065281" y="6858001"/>
                </a:lnTo>
                <a:lnTo>
                  <a:pt x="7065281" y="6858000"/>
                </a:lnTo>
                <a:lnTo>
                  <a:pt x="5932989" y="6858000"/>
                </a:lnTo>
                <a:lnTo>
                  <a:pt x="5932989" y="6858001"/>
                </a:lnTo>
                <a:lnTo>
                  <a:pt x="27809" y="6858001"/>
                </a:lnTo>
                <a:lnTo>
                  <a:pt x="1803228" y="4521201"/>
                </a:lnTo>
                <a:close/>
                <a:moveTo>
                  <a:pt x="0" y="0"/>
                </a:moveTo>
                <a:lnTo>
                  <a:pt x="379987" y="0"/>
                </a:lnTo>
                <a:lnTo>
                  <a:pt x="0" y="407"/>
                </a:lnTo>
                <a:close/>
              </a:path>
            </a:pathLst>
          </a:cu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6BC894D2-9ABC-A3DB-09D7-D566B2FC5810}"/>
              </a:ext>
            </a:extLst>
          </p:cNvPr>
          <p:cNvSpPr>
            <a:spLocks noGrp="1"/>
          </p:cNvSpPr>
          <p:nvPr>
            <p:ph type="title"/>
          </p:nvPr>
        </p:nvSpPr>
        <p:spPr>
          <a:xfrm>
            <a:off x="677333" y="609600"/>
            <a:ext cx="3851123" cy="1320800"/>
          </a:xfrm>
        </p:spPr>
        <p:txBody>
          <a:bodyPr>
            <a:normAutofit/>
          </a:bodyPr>
          <a:lstStyle/>
          <a:p>
            <a:pPr>
              <a:lnSpc>
                <a:spcPct val="90000"/>
              </a:lnSpc>
            </a:pPr>
            <a:r>
              <a:rPr lang="en-GB" sz="2300"/>
              <a:t>Recommendations for Managing Cultural Diversity in the Workplace</a:t>
            </a:r>
          </a:p>
        </p:txBody>
      </p:sp>
      <p:sp>
        <p:nvSpPr>
          <p:cNvPr id="3" name="Content Placeholder 2">
            <a:extLst>
              <a:ext uri="{FF2B5EF4-FFF2-40B4-BE49-F238E27FC236}">
                <a16:creationId xmlns:a16="http://schemas.microsoft.com/office/drawing/2014/main" id="{827C98B6-70C0-4C23-4F0D-99E07D51A3EA}"/>
              </a:ext>
            </a:extLst>
          </p:cNvPr>
          <p:cNvSpPr>
            <a:spLocks noGrp="1"/>
          </p:cNvSpPr>
          <p:nvPr>
            <p:ph idx="1"/>
          </p:nvPr>
        </p:nvSpPr>
        <p:spPr>
          <a:xfrm>
            <a:off x="515567" y="2160589"/>
            <a:ext cx="4925326" cy="3880773"/>
          </a:xfrm>
        </p:spPr>
        <p:txBody>
          <a:bodyPr>
            <a:normAutofit lnSpcReduction="10000"/>
          </a:bodyPr>
          <a:lstStyle/>
          <a:p>
            <a:pPr>
              <a:lnSpc>
                <a:spcPct val="90000"/>
              </a:lnSpc>
            </a:pPr>
            <a:r>
              <a:rPr lang="en-GB" sz="1200" u="sng" dirty="0"/>
              <a:t>Stop Thinking of Diversity as a Buzzword</a:t>
            </a:r>
            <a:r>
              <a:rPr lang="en-GB" sz="1200" dirty="0"/>
              <a:t>: HR is full of buzzwords these days, but diversity isn’t one of them — nor should it be treated as one. Instead, remember that building a diverse and inclusive organization is something you must work on every day, just as your sales team hustles for leads and your accounting team keeps the books in order.</a:t>
            </a:r>
          </a:p>
          <a:p>
            <a:pPr marL="0" indent="0">
              <a:lnSpc>
                <a:spcPct val="90000"/>
              </a:lnSpc>
              <a:buNone/>
            </a:pPr>
            <a:endParaRPr lang="en-GB" sz="1200" dirty="0"/>
          </a:p>
          <a:p>
            <a:pPr>
              <a:lnSpc>
                <a:spcPct val="90000"/>
              </a:lnSpc>
            </a:pPr>
            <a:r>
              <a:rPr lang="en-GB" sz="1200" u="sng" dirty="0"/>
              <a:t>Make Diversity Part of Your Hiring Process</a:t>
            </a:r>
            <a:r>
              <a:rPr lang="en-GB" sz="1200" dirty="0"/>
              <a:t>: Try auditing your hiring process to ensure that you’re interviewing a diverse slate of candidates. “It starts at the hiring process,” </a:t>
            </a:r>
            <a:r>
              <a:rPr lang="en-GB" sz="1200" dirty="0" err="1"/>
              <a:t>Cappellanti</a:t>
            </a:r>
            <a:r>
              <a:rPr lang="en-GB" sz="1200" dirty="0"/>
              <a:t>-Wolf says. If you want to show that you’re serious about building a more diverse organization, you have to look critically at how you assess and hire candidates.</a:t>
            </a:r>
          </a:p>
          <a:p>
            <a:pPr>
              <a:lnSpc>
                <a:spcPct val="90000"/>
              </a:lnSpc>
            </a:pPr>
            <a:endParaRPr lang="en-GB" sz="1200" dirty="0"/>
          </a:p>
          <a:p>
            <a:pPr>
              <a:lnSpc>
                <a:spcPct val="90000"/>
              </a:lnSpc>
            </a:pPr>
            <a:r>
              <a:rPr lang="en-GB" sz="1200" u="sng" dirty="0"/>
              <a:t>Build Connections to Create Talent Pipelines</a:t>
            </a:r>
            <a:r>
              <a:rPr lang="en-GB" sz="1200" dirty="0"/>
              <a:t>: It’s enormously important to building internal talent pipelines for your organization, and ensuring that you have standards in your hiring process for interviewing diverse candidates is an important step toward creating a more inclusive business and culture.</a:t>
            </a:r>
          </a:p>
        </p:txBody>
      </p:sp>
      <p:cxnSp>
        <p:nvCxnSpPr>
          <p:cNvPr id="4107" name="Straight Connector 4106">
            <a:extLst>
              <a:ext uri="{FF2B5EF4-FFF2-40B4-BE49-F238E27FC236}">
                <a16:creationId xmlns:a16="http://schemas.microsoft.com/office/drawing/2014/main" id="{64FA5DFF-7FE6-4855-84E6-DFA78EE978B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4109" name="Straight Connector 4108">
            <a:extLst>
              <a:ext uri="{FF2B5EF4-FFF2-40B4-BE49-F238E27FC236}">
                <a16:creationId xmlns:a16="http://schemas.microsoft.com/office/drawing/2014/main" id="{2AFD8CBA-54A3-4363-991B-B9C631BBFA7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4111" name="Rectangle 23">
            <a:extLst>
              <a:ext uri="{FF2B5EF4-FFF2-40B4-BE49-F238E27FC236}">
                <a16:creationId xmlns:a16="http://schemas.microsoft.com/office/drawing/2014/main" id="{3F088236-D655-4F88-B238-E167623580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4113" name="Rectangle 25">
            <a:extLst>
              <a:ext uri="{FF2B5EF4-FFF2-40B4-BE49-F238E27FC236}">
                <a16:creationId xmlns:a16="http://schemas.microsoft.com/office/drawing/2014/main" id="{3DAC0C92-199E-475C-9390-119A9B0272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4115" name="Isosceles Triangle 24">
            <a:extLst>
              <a:ext uri="{FF2B5EF4-FFF2-40B4-BE49-F238E27FC236}">
                <a16:creationId xmlns:a16="http://schemas.microsoft.com/office/drawing/2014/main" id="{C4CFB339-0ED8-4FE2-9EF1-6D1375B849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4117" name="Rectangle 27">
            <a:extLst>
              <a:ext uri="{FF2B5EF4-FFF2-40B4-BE49-F238E27FC236}">
                <a16:creationId xmlns:a16="http://schemas.microsoft.com/office/drawing/2014/main" id="{31896C80-2069-4431-9C19-83B9137344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47000"/>
            </a:schemeClr>
          </a:solidFill>
          <a:ln>
            <a:noFill/>
          </a:ln>
          <a:effectLst/>
        </p:spPr>
        <p:style>
          <a:lnRef idx="1">
            <a:schemeClr val="accent1"/>
          </a:lnRef>
          <a:fillRef idx="3">
            <a:schemeClr val="accent1"/>
          </a:fillRef>
          <a:effectRef idx="2">
            <a:schemeClr val="accent1"/>
          </a:effectRef>
          <a:fontRef idx="minor">
            <a:schemeClr val="lt1"/>
          </a:fontRef>
        </p:style>
      </p:sp>
      <p:sp>
        <p:nvSpPr>
          <p:cNvPr id="4119" name="Rectangle 28">
            <a:extLst>
              <a:ext uri="{FF2B5EF4-FFF2-40B4-BE49-F238E27FC236}">
                <a16:creationId xmlns:a16="http://schemas.microsoft.com/office/drawing/2014/main" id="{BF120A21-0841-4823-B0C4-28AEBCEF9B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4121" name="Rectangle 29">
            <a:extLst>
              <a:ext uri="{FF2B5EF4-FFF2-40B4-BE49-F238E27FC236}">
                <a16:creationId xmlns:a16="http://schemas.microsoft.com/office/drawing/2014/main" id="{DBB05BAE-BBD3-4289-899F-A6851503C6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4123" name="Isosceles Triangle 29">
            <a:extLst>
              <a:ext uri="{FF2B5EF4-FFF2-40B4-BE49-F238E27FC236}">
                <a16:creationId xmlns:a16="http://schemas.microsoft.com/office/drawing/2014/main" id="{9874D11C-36F5-4BBE-A490-019A54E953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TextBox 13">
            <a:extLst>
              <a:ext uri="{FF2B5EF4-FFF2-40B4-BE49-F238E27FC236}">
                <a16:creationId xmlns:a16="http://schemas.microsoft.com/office/drawing/2014/main" id="{8C269C62-0EDA-800C-2E8A-8F2B399DF2FD}"/>
              </a:ext>
            </a:extLst>
          </p:cNvPr>
          <p:cNvSpPr txBox="1"/>
          <p:nvPr/>
        </p:nvSpPr>
        <p:spPr>
          <a:xfrm>
            <a:off x="2398240" y="6419097"/>
            <a:ext cx="5636052" cy="307777"/>
          </a:xfrm>
          <a:prstGeom prst="rect">
            <a:avLst/>
          </a:prstGeom>
          <a:noFill/>
        </p:spPr>
        <p:txBody>
          <a:bodyPr wrap="square">
            <a:spAutoFit/>
          </a:bodyPr>
          <a:lstStyle/>
          <a:p>
            <a:r>
              <a:rPr lang="en-GB" sz="1400" dirty="0">
                <a:hlinkClick r:id="rId3"/>
              </a:rPr>
              <a:t>https://talentculture.com/7-tips-to-manage-a-diverse-workforce/</a:t>
            </a:r>
            <a:endParaRPr lang="en-GB" sz="1400" dirty="0"/>
          </a:p>
        </p:txBody>
      </p:sp>
    </p:spTree>
    <p:extLst>
      <p:ext uri="{BB962C8B-B14F-4D97-AF65-F5344CB8AC3E}">
        <p14:creationId xmlns:p14="http://schemas.microsoft.com/office/powerpoint/2010/main" val="188634601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170" name="Picture 2" descr="4,200+ Conflict Resolution Illustrations, Royalty-Free Vector Graphics &amp;  Clip Art - iStock | Mediation, Conflict resolution office, Conflict">
            <a:extLst>
              <a:ext uri="{FF2B5EF4-FFF2-40B4-BE49-F238E27FC236}">
                <a16:creationId xmlns:a16="http://schemas.microsoft.com/office/drawing/2014/main" id="{4FFCFCE4-E75C-AF28-6C0F-23AFF038CF0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7558" r="-2" b="348"/>
          <a:stretch/>
        </p:blipFill>
        <p:spPr bwMode="auto">
          <a:xfrm>
            <a:off x="4269854" y="-1"/>
            <a:ext cx="7922146" cy="6858001"/>
          </a:xfrm>
          <a:custGeom>
            <a:avLst/>
            <a:gdLst/>
            <a:ahLst/>
            <a:cxnLst/>
            <a:rect l="l" t="t" r="r" b="b"/>
            <a:pathLst>
              <a:path w="7922146" h="6858001">
                <a:moveTo>
                  <a:pt x="379987" y="0"/>
                </a:moveTo>
                <a:lnTo>
                  <a:pt x="5304971" y="0"/>
                </a:lnTo>
                <a:lnTo>
                  <a:pt x="7065281" y="0"/>
                </a:lnTo>
                <a:lnTo>
                  <a:pt x="7397540" y="0"/>
                </a:lnTo>
                <a:lnTo>
                  <a:pt x="7397540" y="1"/>
                </a:lnTo>
                <a:lnTo>
                  <a:pt x="7922146" y="1"/>
                </a:lnTo>
                <a:lnTo>
                  <a:pt x="7922146" y="6858001"/>
                </a:lnTo>
                <a:lnTo>
                  <a:pt x="7065281" y="6858001"/>
                </a:lnTo>
                <a:lnTo>
                  <a:pt x="7065281" y="6858000"/>
                </a:lnTo>
                <a:lnTo>
                  <a:pt x="5932989" y="6858000"/>
                </a:lnTo>
                <a:lnTo>
                  <a:pt x="5932989" y="6858001"/>
                </a:lnTo>
                <a:lnTo>
                  <a:pt x="27809" y="6858001"/>
                </a:lnTo>
                <a:lnTo>
                  <a:pt x="1803228" y="4521201"/>
                </a:lnTo>
                <a:close/>
                <a:moveTo>
                  <a:pt x="0" y="0"/>
                </a:moveTo>
                <a:lnTo>
                  <a:pt x="379987" y="0"/>
                </a:lnTo>
                <a:lnTo>
                  <a:pt x="0" y="407"/>
                </a:lnTo>
                <a:close/>
              </a:path>
            </a:pathLst>
          </a:cu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6BC894D2-9ABC-A3DB-09D7-D566B2FC5810}"/>
              </a:ext>
            </a:extLst>
          </p:cNvPr>
          <p:cNvSpPr>
            <a:spLocks noGrp="1"/>
          </p:cNvSpPr>
          <p:nvPr>
            <p:ph type="title"/>
          </p:nvPr>
        </p:nvSpPr>
        <p:spPr>
          <a:xfrm>
            <a:off x="677333" y="609600"/>
            <a:ext cx="3851123" cy="1320800"/>
          </a:xfrm>
        </p:spPr>
        <p:txBody>
          <a:bodyPr>
            <a:normAutofit/>
          </a:bodyPr>
          <a:lstStyle/>
          <a:p>
            <a:r>
              <a:rPr lang="en-GB" sz="3200" dirty="0"/>
              <a:t>Summary of Key Findings Cont.</a:t>
            </a:r>
          </a:p>
        </p:txBody>
      </p:sp>
      <p:sp>
        <p:nvSpPr>
          <p:cNvPr id="3" name="Content Placeholder 2">
            <a:extLst>
              <a:ext uri="{FF2B5EF4-FFF2-40B4-BE49-F238E27FC236}">
                <a16:creationId xmlns:a16="http://schemas.microsoft.com/office/drawing/2014/main" id="{827C98B6-70C0-4C23-4F0D-99E07D51A3EA}"/>
              </a:ext>
            </a:extLst>
          </p:cNvPr>
          <p:cNvSpPr>
            <a:spLocks noGrp="1"/>
          </p:cNvSpPr>
          <p:nvPr>
            <p:ph idx="1"/>
          </p:nvPr>
        </p:nvSpPr>
        <p:spPr>
          <a:xfrm>
            <a:off x="404622" y="2054058"/>
            <a:ext cx="4953740" cy="3810000"/>
          </a:xfrm>
        </p:spPr>
        <p:txBody>
          <a:bodyPr>
            <a:normAutofit/>
          </a:bodyPr>
          <a:lstStyle/>
          <a:p>
            <a:pPr>
              <a:lnSpc>
                <a:spcPct val="90000"/>
              </a:lnSpc>
            </a:pPr>
            <a:r>
              <a:rPr lang="en-GB" sz="1200" u="sng" dirty="0"/>
              <a:t>Creativity and flexibility</a:t>
            </a:r>
            <a:r>
              <a:rPr lang="en-GB" sz="1200" dirty="0"/>
              <a:t>: Mediators need to be creative and flexible in finding solutions to cultural conflicts. They should be able to adapt to the cultural context and come up with solutions that are acceptable to all parties involved.</a:t>
            </a:r>
          </a:p>
          <a:p>
            <a:pPr marL="0" indent="0">
              <a:lnSpc>
                <a:spcPct val="90000"/>
              </a:lnSpc>
              <a:buNone/>
            </a:pPr>
            <a:endParaRPr lang="en-GB" sz="1200" dirty="0"/>
          </a:p>
          <a:p>
            <a:pPr>
              <a:lnSpc>
                <a:spcPct val="90000"/>
              </a:lnSpc>
            </a:pPr>
            <a:r>
              <a:rPr lang="en-GB" sz="1200" u="sng" dirty="0"/>
              <a:t>Addressing power imbalances</a:t>
            </a:r>
            <a:r>
              <a:rPr lang="en-GB" sz="1200" dirty="0"/>
              <a:t>: Power imbalances can exacerbate cultural conflicts. Mediators should be aware of power dynamics and work to ensure that all parties have an equal voice in the mediation process.</a:t>
            </a:r>
          </a:p>
          <a:p>
            <a:pPr marL="0" indent="0">
              <a:lnSpc>
                <a:spcPct val="90000"/>
              </a:lnSpc>
              <a:buNone/>
            </a:pPr>
            <a:endParaRPr lang="en-GB" sz="1200" dirty="0"/>
          </a:p>
          <a:p>
            <a:pPr>
              <a:lnSpc>
                <a:spcPct val="90000"/>
              </a:lnSpc>
            </a:pPr>
            <a:r>
              <a:rPr lang="en-GB" sz="1200" u="sng" dirty="0"/>
              <a:t>Education and training</a:t>
            </a:r>
            <a:r>
              <a:rPr lang="en-GB" sz="1200" dirty="0"/>
              <a:t>: Education and training in cultural awareness and conflict resolution skills are essential for effective cultural conflict mediation. Mediators should have a deep understanding of the cultural backgrounds of the parties involved and the skills necessary to facilitate a successful mediation process.</a:t>
            </a:r>
          </a:p>
          <a:p>
            <a:pPr>
              <a:lnSpc>
                <a:spcPct val="90000"/>
              </a:lnSpc>
            </a:pPr>
            <a:endParaRPr lang="en-GB" sz="1200" dirty="0"/>
          </a:p>
        </p:txBody>
      </p:sp>
      <p:cxnSp>
        <p:nvCxnSpPr>
          <p:cNvPr id="7180" name="Straight Connector 7179">
            <a:extLst>
              <a:ext uri="{FF2B5EF4-FFF2-40B4-BE49-F238E27FC236}">
                <a16:creationId xmlns:a16="http://schemas.microsoft.com/office/drawing/2014/main" id="{64FA5DFF-7FE6-4855-84E6-DFA78EE978B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7182" name="Straight Connector 7181">
            <a:extLst>
              <a:ext uri="{FF2B5EF4-FFF2-40B4-BE49-F238E27FC236}">
                <a16:creationId xmlns:a16="http://schemas.microsoft.com/office/drawing/2014/main" id="{2AFD8CBA-54A3-4363-991B-B9C631BBFA7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7184" name="Rectangle 23">
            <a:extLst>
              <a:ext uri="{FF2B5EF4-FFF2-40B4-BE49-F238E27FC236}">
                <a16:creationId xmlns:a16="http://schemas.microsoft.com/office/drawing/2014/main" id="{3F088236-D655-4F88-B238-E167623580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7186" name="Rectangle 25">
            <a:extLst>
              <a:ext uri="{FF2B5EF4-FFF2-40B4-BE49-F238E27FC236}">
                <a16:creationId xmlns:a16="http://schemas.microsoft.com/office/drawing/2014/main" id="{3DAC0C92-199E-475C-9390-119A9B0272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7188" name="Isosceles Triangle 24">
            <a:extLst>
              <a:ext uri="{FF2B5EF4-FFF2-40B4-BE49-F238E27FC236}">
                <a16:creationId xmlns:a16="http://schemas.microsoft.com/office/drawing/2014/main" id="{C4CFB339-0ED8-4FE2-9EF1-6D1375B849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7190" name="Rectangle 27">
            <a:extLst>
              <a:ext uri="{FF2B5EF4-FFF2-40B4-BE49-F238E27FC236}">
                <a16:creationId xmlns:a16="http://schemas.microsoft.com/office/drawing/2014/main" id="{31896C80-2069-4431-9C19-83B9137344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47000"/>
            </a:schemeClr>
          </a:solidFill>
          <a:ln>
            <a:noFill/>
          </a:ln>
          <a:effectLst/>
        </p:spPr>
        <p:style>
          <a:lnRef idx="1">
            <a:schemeClr val="accent1"/>
          </a:lnRef>
          <a:fillRef idx="3">
            <a:schemeClr val="accent1"/>
          </a:fillRef>
          <a:effectRef idx="2">
            <a:schemeClr val="accent1"/>
          </a:effectRef>
          <a:fontRef idx="minor">
            <a:schemeClr val="lt1"/>
          </a:fontRef>
        </p:style>
      </p:sp>
      <p:sp>
        <p:nvSpPr>
          <p:cNvPr id="7192" name="Rectangle 28">
            <a:extLst>
              <a:ext uri="{FF2B5EF4-FFF2-40B4-BE49-F238E27FC236}">
                <a16:creationId xmlns:a16="http://schemas.microsoft.com/office/drawing/2014/main" id="{BF120A21-0841-4823-B0C4-28AEBCEF9B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7194" name="Rectangle 29">
            <a:extLst>
              <a:ext uri="{FF2B5EF4-FFF2-40B4-BE49-F238E27FC236}">
                <a16:creationId xmlns:a16="http://schemas.microsoft.com/office/drawing/2014/main" id="{DBB05BAE-BBD3-4289-899F-A6851503C6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7196" name="Isosceles Triangle 29">
            <a:extLst>
              <a:ext uri="{FF2B5EF4-FFF2-40B4-BE49-F238E27FC236}">
                <a16:creationId xmlns:a16="http://schemas.microsoft.com/office/drawing/2014/main" id="{9874D11C-36F5-4BBE-A490-019A54E953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417413124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9D88EB-0E6E-A5D7-2C79-E069ABBD2589}"/>
              </a:ext>
            </a:extLst>
          </p:cNvPr>
          <p:cNvSpPr>
            <a:spLocks noGrp="1"/>
          </p:cNvSpPr>
          <p:nvPr>
            <p:ph type="ctrTitle"/>
          </p:nvPr>
        </p:nvSpPr>
        <p:spPr>
          <a:xfrm>
            <a:off x="-322860" y="1876888"/>
            <a:ext cx="10909640" cy="1065836"/>
          </a:xfrm>
        </p:spPr>
        <p:txBody>
          <a:bodyPr anchor="ctr">
            <a:normAutofit fontScale="90000"/>
          </a:bodyPr>
          <a:lstStyle/>
          <a:p>
            <a:pPr algn="ctr">
              <a:lnSpc>
                <a:spcPct val="150000"/>
              </a:lnSpc>
            </a:pPr>
            <a:r>
              <a:rPr lang="en-GB" sz="6600" dirty="0">
                <a:solidFill>
                  <a:srgbClr val="0070C0"/>
                </a:solidFill>
              </a:rPr>
              <a:t>WORKSHOP DAY 1</a:t>
            </a:r>
            <a:br>
              <a:rPr lang="en-GB" sz="6600" dirty="0">
                <a:solidFill>
                  <a:srgbClr val="0070C0"/>
                </a:solidFill>
              </a:rPr>
            </a:br>
            <a:r>
              <a:rPr lang="en-GB" sz="6600" dirty="0">
                <a:solidFill>
                  <a:srgbClr val="0070C0"/>
                </a:solidFill>
              </a:rPr>
              <a:t>THANK YOU </a:t>
            </a:r>
            <a:br>
              <a:rPr lang="en-GB" sz="6600" dirty="0"/>
            </a:br>
            <a:r>
              <a:rPr lang="en-GB" sz="3100" dirty="0"/>
              <a:t>27 March 2023, Warsaw, Poland  </a:t>
            </a:r>
          </a:p>
        </p:txBody>
      </p:sp>
      <p:pic>
        <p:nvPicPr>
          <p:cNvPr id="5" name="Picture 4" descr="Logo&#10;&#10;Description automatically generated">
            <a:extLst>
              <a:ext uri="{FF2B5EF4-FFF2-40B4-BE49-F238E27FC236}">
                <a16:creationId xmlns:a16="http://schemas.microsoft.com/office/drawing/2014/main" id="{C2DCA55F-FAC2-433C-AD24-52C94FF13A4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70428" y="5487478"/>
            <a:ext cx="2657475" cy="1242369"/>
          </a:xfrm>
          <a:prstGeom prst="rect">
            <a:avLst/>
          </a:prstGeom>
        </p:spPr>
      </p:pic>
      <p:pic>
        <p:nvPicPr>
          <p:cNvPr id="6" name="Picture 5" descr="Inforegio - Download centre for visual elements">
            <a:extLst>
              <a:ext uri="{FF2B5EF4-FFF2-40B4-BE49-F238E27FC236}">
                <a16:creationId xmlns:a16="http://schemas.microsoft.com/office/drawing/2014/main" id="{62BD82D3-3AD8-73A7-44EE-FBCDB2F50E1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bwMode="auto">
          <a:xfrm>
            <a:off x="5698045" y="5808888"/>
            <a:ext cx="2845880" cy="597635"/>
          </a:xfrm>
          <a:prstGeom prst="rect">
            <a:avLst/>
          </a:prstGeom>
          <a:noFill/>
        </p:spPr>
      </p:pic>
      <p:sp>
        <p:nvSpPr>
          <p:cNvPr id="3" name="Title 1">
            <a:extLst>
              <a:ext uri="{FF2B5EF4-FFF2-40B4-BE49-F238E27FC236}">
                <a16:creationId xmlns:a16="http://schemas.microsoft.com/office/drawing/2014/main" id="{6C2F0745-3C65-33EC-085D-F7BB816341CF}"/>
              </a:ext>
            </a:extLst>
          </p:cNvPr>
          <p:cNvSpPr txBox="1">
            <a:spLocks/>
          </p:cNvSpPr>
          <p:nvPr/>
        </p:nvSpPr>
        <p:spPr>
          <a:xfrm>
            <a:off x="1301903" y="2486215"/>
            <a:ext cx="8540630" cy="1065836"/>
          </a:xfrm>
          <a:prstGeom prst="rect">
            <a:avLst/>
          </a:prstGeom>
        </p:spPr>
        <p:txBody>
          <a:bodyPr vert="horz" lIns="91440" tIns="45720" rIns="91440" bIns="45720" rtlCol="0" anchor="ctr">
            <a:normAutofit fontScale="97500"/>
          </a:bodyPr>
          <a:lstStyle>
            <a:lvl1pPr algn="r" defTabSz="457200" rtl="0" eaLnBrk="1" latinLnBrk="0" hangingPunct="1">
              <a:spcBef>
                <a:spcPct val="0"/>
              </a:spcBef>
              <a:buNone/>
              <a:defRPr sz="54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endParaRPr lang="en-GB" sz="3200" dirty="0"/>
          </a:p>
        </p:txBody>
      </p:sp>
      <p:pic>
        <p:nvPicPr>
          <p:cNvPr id="8" name="Obraz 7" descr="Obraz zawierający tekst&#10;&#10;Opis wygenerowany automatycznie">
            <a:extLst>
              <a:ext uri="{FF2B5EF4-FFF2-40B4-BE49-F238E27FC236}">
                <a16:creationId xmlns:a16="http://schemas.microsoft.com/office/drawing/2014/main" id="{72027F45-DB86-9E8F-353C-8AD0F3CEC689}"/>
              </a:ext>
            </a:extLst>
          </p:cNvPr>
          <p:cNvPicPr>
            <a:picLocks noChangeAspect="1"/>
          </p:cNvPicPr>
          <p:nvPr/>
        </p:nvPicPr>
        <p:blipFill>
          <a:blip r:embed="rId4"/>
          <a:stretch>
            <a:fillRect/>
          </a:stretch>
        </p:blipFill>
        <p:spPr>
          <a:xfrm>
            <a:off x="192823" y="4964338"/>
            <a:ext cx="2477605" cy="1689100"/>
          </a:xfrm>
          <a:prstGeom prst="rect">
            <a:avLst/>
          </a:prstGeom>
        </p:spPr>
      </p:pic>
    </p:spTree>
    <p:extLst>
      <p:ext uri="{BB962C8B-B14F-4D97-AF65-F5344CB8AC3E}">
        <p14:creationId xmlns:p14="http://schemas.microsoft.com/office/powerpoint/2010/main" val="4294563699"/>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{53B6846C-A645-1B42-96AA-FA1441DD9B1C}tf10001060</Template>
  <TotalTime>5508</TotalTime>
  <Words>4244</Words>
  <Application>Microsoft Macintosh PowerPoint</Application>
  <PresentationFormat>Panoramiczny</PresentationFormat>
  <Paragraphs>177</Paragraphs>
  <Slides>28</Slides>
  <Notes>0</Notes>
  <HiddenSlides>0</HiddenSlides>
  <MMClips>0</MMClips>
  <ScaleCrop>false</ScaleCrop>
  <HeadingPairs>
    <vt:vector size="6" baseType="variant">
      <vt:variant>
        <vt:lpstr>Używane czcionki</vt:lpstr>
      </vt:variant>
      <vt:variant>
        <vt:i4>7</vt:i4>
      </vt:variant>
      <vt:variant>
        <vt:lpstr>Motyw</vt:lpstr>
      </vt:variant>
      <vt:variant>
        <vt:i4>1</vt:i4>
      </vt:variant>
      <vt:variant>
        <vt:lpstr>Tytuły slajdów</vt:lpstr>
      </vt:variant>
      <vt:variant>
        <vt:i4>28</vt:i4>
      </vt:variant>
    </vt:vector>
  </HeadingPairs>
  <TitlesOfParts>
    <vt:vector size="36" baseType="lpstr">
      <vt:lpstr>Arial</vt:lpstr>
      <vt:lpstr>Calibri</vt:lpstr>
      <vt:lpstr>Söhne</vt:lpstr>
      <vt:lpstr>Trebuchet MS</vt:lpstr>
      <vt:lpstr>Trebuchet MS (Body)</vt:lpstr>
      <vt:lpstr>Wingdings</vt:lpstr>
      <vt:lpstr>Wingdings 3</vt:lpstr>
      <vt:lpstr>Facet</vt:lpstr>
      <vt:lpstr>WORKSHOP DAY 1  Cultural Diversity and Cultural Conflict  in Workplaces as part of ESG strategy - Cultural diversity at the workplace in the EU   27 March 2023, Warsaw, Poland  </vt:lpstr>
      <vt:lpstr>Introduction</vt:lpstr>
      <vt:lpstr>Purpose of the Presentation</vt:lpstr>
      <vt:lpstr>Definition of Multiculturalism</vt:lpstr>
      <vt:lpstr>Reasons why Multicultural Education is Essential in our Diverse World  </vt:lpstr>
      <vt:lpstr>Cultural Diversity in Workplaces</vt:lpstr>
      <vt:lpstr>Overview of Cultural Diversity</vt:lpstr>
      <vt:lpstr>Why Diversity and Inclusion matters in Work Places</vt:lpstr>
      <vt:lpstr>Benefits of Cultural Diversity in Work Places </vt:lpstr>
      <vt:lpstr>Cultural diversity in the EU</vt:lpstr>
      <vt:lpstr>Perception of Cultural Diversity in Europe</vt:lpstr>
      <vt:lpstr>Multiculturalism in Polish Workplace</vt:lpstr>
      <vt:lpstr>Deepening Cultural Mediation in Workplaces in Poland</vt:lpstr>
      <vt:lpstr>Managing and Executing Cultural Diversity in the Polish Workplace </vt:lpstr>
      <vt:lpstr>Recommendations for Managing Cultural Diversity in the Workplace</vt:lpstr>
      <vt:lpstr>Recommendations for Managing Cultural Diversity in the Workplace. Cont.</vt:lpstr>
      <vt:lpstr>Strategies for Managing Diversity in the Polish Workplace  </vt:lpstr>
      <vt:lpstr>Best Practices for Executing Cultural Diversity In Workplaces</vt:lpstr>
      <vt:lpstr>Cultural Conflict Mediation in the Workplace</vt:lpstr>
      <vt:lpstr>Understanding Cultural Conflict Mediation</vt:lpstr>
      <vt:lpstr>Types of Cultural Conflicts in Work Places.</vt:lpstr>
      <vt:lpstr>Some Strategies for Managing Cultural Conflicts.</vt:lpstr>
      <vt:lpstr>Cultural Mediation Programs in the EU.</vt:lpstr>
      <vt:lpstr>Conclusion</vt:lpstr>
      <vt:lpstr>Summary of Key Findings</vt:lpstr>
      <vt:lpstr>Recommendations for Managing Cultural Diversity in the Workplace</vt:lpstr>
      <vt:lpstr>Summary of Key Findings Cont.</vt:lpstr>
      <vt:lpstr>WORKSHOP DAY 1 THANK YOU  27 March 2023, Warsaw, Poland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Marcinkowska, Dominika (Student)</dc:creator>
  <cp:lastModifiedBy>Aleksandra Marcinkowska</cp:lastModifiedBy>
  <cp:revision>7</cp:revision>
  <dcterms:created xsi:type="dcterms:W3CDTF">2023-01-24T10:57:33Z</dcterms:created>
  <dcterms:modified xsi:type="dcterms:W3CDTF">2023-04-25T10:11:36Z</dcterms:modified>
</cp:coreProperties>
</file>