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68" r:id="rId2"/>
    <p:sldId id="269" r:id="rId3"/>
    <p:sldId id="270" r:id="rId4"/>
    <p:sldId id="271" r:id="rId5"/>
    <p:sldId id="273" r:id="rId6"/>
    <p:sldId id="276" r:id="rId7"/>
    <p:sldId id="278" r:id="rId8"/>
    <p:sldId id="280" r:id="rId9"/>
    <p:sldId id="281" r:id="rId10"/>
    <p:sldId id="282" r:id="rId11"/>
    <p:sldId id="283" r:id="rId12"/>
    <p:sldId id="284" r:id="rId13"/>
    <p:sldId id="285" r:id="rId14"/>
    <p:sldId id="286" r:id="rId15"/>
    <p:sldId id="287" r:id="rId16"/>
    <p:sldId id="297" r:id="rId17"/>
    <p:sldId id="288" r:id="rId18"/>
    <p:sldId id="289" r:id="rId19"/>
    <p:sldId id="290" r:id="rId20"/>
    <p:sldId id="291" r:id="rId21"/>
    <p:sldId id="292" r:id="rId22"/>
    <p:sldId id="298" r:id="rId23"/>
    <p:sldId id="299" r:id="rId24"/>
  </p:sldIdLst>
  <p:sldSz cx="12192000" cy="6858000"/>
  <p:notesSz cx="6858000" cy="9144000"/>
  <p:defaultTextStyle>
    <a:defPPr>
      <a:defRPr lang="pl-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296"/>
  </p:normalViewPr>
  <p:slideViewPr>
    <p:cSldViewPr snapToGrid="0">
      <p:cViewPr varScale="1">
        <p:scale>
          <a:sx n="121" d="100"/>
          <a:sy n="121" d="100"/>
        </p:scale>
        <p:origin x="2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GB"/>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751FAB-2F78-FD41-A555-B8BF63AF32FC}" type="datetimeFigureOut">
              <a:rPr lang="pl-GB" smtClean="0"/>
              <a:t>26.11.2023</a:t>
            </a:fld>
            <a:endParaRPr lang="pl-GB"/>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GB"/>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pl-GB"/>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GB"/>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078954-FD62-0048-8BC8-23E4AD662C06}" type="slidenum">
              <a:rPr lang="pl-GB" smtClean="0"/>
              <a:t>‹#›</a:t>
            </a:fld>
            <a:endParaRPr lang="pl-GB"/>
          </a:p>
        </p:txBody>
      </p:sp>
    </p:spTree>
    <p:extLst>
      <p:ext uri="{BB962C8B-B14F-4D97-AF65-F5344CB8AC3E}">
        <p14:creationId xmlns:p14="http://schemas.microsoft.com/office/powerpoint/2010/main" val="1295234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775b6fcb6c81f19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775b6fcb6c81f19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75b6fcb6c81f193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75b6fcb6c81f193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775b6fcb6c81f193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775b6fcb6c81f19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775b6fcb6c81f193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775b6fcb6c81f193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775b6fcb6c81f193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775b6fcb6c81f193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775b6fcb6c81f193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775b6fcb6c81f193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775b6fcb6c81f193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775b6fcb6c81f193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775b6fcb6c81f193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775b6fcb6c81f193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775b6fcb6c81f193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775b6fcb6c81f193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75b6fcb6c81f193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775b6fcb6c81f193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775b6fcb6c81f193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775b6fcb6c81f193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775b6fcb6c81f193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775b6fcb6c81f193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775b6fcb6c81f193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775b6fcb6c81f193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775b6fcb6c81f193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775b6fcb6c81f193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775b6fcb6c81f193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775b6fcb6c81f193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775b6fcb6c81f193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775b6fcb6c81f193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775b6fcb6c81f193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775b6fcb6c81f193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775b6fcb6c81f193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775b6fcb6c81f193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775b6fcb6c81f193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775b6fcb6c81f193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775b6fcb6c81f193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775b6fcb6c81f193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775b6fcb6c81f193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775b6fcb6c81f193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8094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775b6fcb6c81f19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775b6fcb6c81f19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4113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C421EB2-E553-85F1-0B51-D7DF240B243A}"/>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endParaRPr lang="pl-GB"/>
          </a:p>
        </p:txBody>
      </p:sp>
      <p:sp>
        <p:nvSpPr>
          <p:cNvPr id="3" name="Podtytuł 2">
            <a:extLst>
              <a:ext uri="{FF2B5EF4-FFF2-40B4-BE49-F238E27FC236}">
                <a16:creationId xmlns:a16="http://schemas.microsoft.com/office/drawing/2014/main" id="{F0764829-E015-91F1-3F0A-B975837790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pl-GB"/>
          </a:p>
        </p:txBody>
      </p:sp>
      <p:sp>
        <p:nvSpPr>
          <p:cNvPr id="4" name="Symbol zastępczy daty 3">
            <a:extLst>
              <a:ext uri="{FF2B5EF4-FFF2-40B4-BE49-F238E27FC236}">
                <a16:creationId xmlns:a16="http://schemas.microsoft.com/office/drawing/2014/main" id="{FBC5C018-9A08-7E67-53D1-22D2E90D66D3}"/>
              </a:ext>
            </a:extLst>
          </p:cNvPr>
          <p:cNvSpPr>
            <a:spLocks noGrp="1"/>
          </p:cNvSpPr>
          <p:nvPr>
            <p:ph type="dt" sz="half" idx="10"/>
          </p:nvPr>
        </p:nvSpPr>
        <p:spPr/>
        <p:txBody>
          <a:bodyPr/>
          <a:lstStyle/>
          <a:p>
            <a:fld id="{8893AB6E-E0DE-7149-BE29-A211CE2FBDC2}" type="datetimeFigureOut">
              <a:rPr lang="pl-GB" smtClean="0"/>
              <a:t>26.11.2023</a:t>
            </a:fld>
            <a:endParaRPr lang="pl-GB"/>
          </a:p>
        </p:txBody>
      </p:sp>
      <p:sp>
        <p:nvSpPr>
          <p:cNvPr id="5" name="Symbol zastępczy stopki 4">
            <a:extLst>
              <a:ext uri="{FF2B5EF4-FFF2-40B4-BE49-F238E27FC236}">
                <a16:creationId xmlns:a16="http://schemas.microsoft.com/office/drawing/2014/main" id="{AF18CAAA-E07C-523E-A50E-8150E786E75B}"/>
              </a:ext>
            </a:extLst>
          </p:cNvPr>
          <p:cNvSpPr>
            <a:spLocks noGrp="1"/>
          </p:cNvSpPr>
          <p:nvPr>
            <p:ph type="ftr" sz="quarter" idx="11"/>
          </p:nvPr>
        </p:nvSpPr>
        <p:spPr/>
        <p:txBody>
          <a:bodyPr/>
          <a:lstStyle/>
          <a:p>
            <a:endParaRPr lang="pl-GB"/>
          </a:p>
        </p:txBody>
      </p:sp>
      <p:sp>
        <p:nvSpPr>
          <p:cNvPr id="6" name="Symbol zastępczy numeru slajdu 5">
            <a:extLst>
              <a:ext uri="{FF2B5EF4-FFF2-40B4-BE49-F238E27FC236}">
                <a16:creationId xmlns:a16="http://schemas.microsoft.com/office/drawing/2014/main" id="{ED800226-961F-809D-B152-A3A573F5E2AF}"/>
              </a:ext>
            </a:extLst>
          </p:cNvPr>
          <p:cNvSpPr>
            <a:spLocks noGrp="1"/>
          </p:cNvSpPr>
          <p:nvPr>
            <p:ph type="sldNum" sz="quarter" idx="12"/>
          </p:nvPr>
        </p:nvSpPr>
        <p:spPr/>
        <p:txBody>
          <a:bodyPr/>
          <a:lstStyle/>
          <a:p>
            <a:fld id="{B1584995-A9FC-C449-BA38-F97F2FEF3D8A}" type="slidenum">
              <a:rPr lang="pl-GB" smtClean="0"/>
              <a:t>‹#›</a:t>
            </a:fld>
            <a:endParaRPr lang="pl-GB"/>
          </a:p>
        </p:txBody>
      </p:sp>
    </p:spTree>
    <p:extLst>
      <p:ext uri="{BB962C8B-B14F-4D97-AF65-F5344CB8AC3E}">
        <p14:creationId xmlns:p14="http://schemas.microsoft.com/office/powerpoint/2010/main" val="4252192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552800-0E77-63D0-5471-36FCD01E4F69}"/>
              </a:ext>
            </a:extLst>
          </p:cNvPr>
          <p:cNvSpPr>
            <a:spLocks noGrp="1"/>
          </p:cNvSpPr>
          <p:nvPr>
            <p:ph type="title"/>
          </p:nvPr>
        </p:nvSpPr>
        <p:spPr/>
        <p:txBody>
          <a:bodyPr/>
          <a:lstStyle/>
          <a:p>
            <a:r>
              <a:rPr lang="pl-PL"/>
              <a:t>Kliknij, aby edytować styl</a:t>
            </a:r>
            <a:endParaRPr lang="pl-GB"/>
          </a:p>
        </p:txBody>
      </p:sp>
      <p:sp>
        <p:nvSpPr>
          <p:cNvPr id="3" name="Symbol zastępczy zawartości 2">
            <a:extLst>
              <a:ext uri="{FF2B5EF4-FFF2-40B4-BE49-F238E27FC236}">
                <a16:creationId xmlns:a16="http://schemas.microsoft.com/office/drawing/2014/main" id="{70E400F0-7299-FE7A-0568-1AA7A3CED84E}"/>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pl-GB"/>
          </a:p>
        </p:txBody>
      </p:sp>
      <p:sp>
        <p:nvSpPr>
          <p:cNvPr id="4" name="Symbol zastępczy daty 3">
            <a:extLst>
              <a:ext uri="{FF2B5EF4-FFF2-40B4-BE49-F238E27FC236}">
                <a16:creationId xmlns:a16="http://schemas.microsoft.com/office/drawing/2014/main" id="{C6B5706F-C94C-F074-88ED-A5FBD8B8FA16}"/>
              </a:ext>
            </a:extLst>
          </p:cNvPr>
          <p:cNvSpPr>
            <a:spLocks noGrp="1"/>
          </p:cNvSpPr>
          <p:nvPr>
            <p:ph type="dt" sz="half" idx="10"/>
          </p:nvPr>
        </p:nvSpPr>
        <p:spPr/>
        <p:txBody>
          <a:bodyPr/>
          <a:lstStyle/>
          <a:p>
            <a:fld id="{8893AB6E-E0DE-7149-BE29-A211CE2FBDC2}" type="datetimeFigureOut">
              <a:rPr lang="pl-GB" smtClean="0"/>
              <a:t>26.11.2023</a:t>
            </a:fld>
            <a:endParaRPr lang="pl-GB"/>
          </a:p>
        </p:txBody>
      </p:sp>
      <p:sp>
        <p:nvSpPr>
          <p:cNvPr id="5" name="Symbol zastępczy stopki 4">
            <a:extLst>
              <a:ext uri="{FF2B5EF4-FFF2-40B4-BE49-F238E27FC236}">
                <a16:creationId xmlns:a16="http://schemas.microsoft.com/office/drawing/2014/main" id="{65AB936C-E263-9F44-DC44-1454CA38626A}"/>
              </a:ext>
            </a:extLst>
          </p:cNvPr>
          <p:cNvSpPr>
            <a:spLocks noGrp="1"/>
          </p:cNvSpPr>
          <p:nvPr>
            <p:ph type="ftr" sz="quarter" idx="11"/>
          </p:nvPr>
        </p:nvSpPr>
        <p:spPr/>
        <p:txBody>
          <a:bodyPr/>
          <a:lstStyle/>
          <a:p>
            <a:endParaRPr lang="pl-GB"/>
          </a:p>
        </p:txBody>
      </p:sp>
      <p:sp>
        <p:nvSpPr>
          <p:cNvPr id="6" name="Symbol zastępczy numeru slajdu 5">
            <a:extLst>
              <a:ext uri="{FF2B5EF4-FFF2-40B4-BE49-F238E27FC236}">
                <a16:creationId xmlns:a16="http://schemas.microsoft.com/office/drawing/2014/main" id="{FF177ACE-8FAD-742F-F260-925B3B54742A}"/>
              </a:ext>
            </a:extLst>
          </p:cNvPr>
          <p:cNvSpPr>
            <a:spLocks noGrp="1"/>
          </p:cNvSpPr>
          <p:nvPr>
            <p:ph type="sldNum" sz="quarter" idx="12"/>
          </p:nvPr>
        </p:nvSpPr>
        <p:spPr/>
        <p:txBody>
          <a:bodyPr/>
          <a:lstStyle/>
          <a:p>
            <a:fld id="{B1584995-A9FC-C449-BA38-F97F2FEF3D8A}" type="slidenum">
              <a:rPr lang="pl-GB" smtClean="0"/>
              <a:t>‹#›</a:t>
            </a:fld>
            <a:endParaRPr lang="pl-GB"/>
          </a:p>
        </p:txBody>
      </p:sp>
    </p:spTree>
    <p:extLst>
      <p:ext uri="{BB962C8B-B14F-4D97-AF65-F5344CB8AC3E}">
        <p14:creationId xmlns:p14="http://schemas.microsoft.com/office/powerpoint/2010/main" val="2880890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958F86-CB2E-2794-10A8-084ACAE82288}"/>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endParaRPr lang="pl-GB"/>
          </a:p>
        </p:txBody>
      </p:sp>
      <p:sp>
        <p:nvSpPr>
          <p:cNvPr id="3" name="Symbol zastępczy tekstu 2">
            <a:extLst>
              <a:ext uri="{FF2B5EF4-FFF2-40B4-BE49-F238E27FC236}">
                <a16:creationId xmlns:a16="http://schemas.microsoft.com/office/drawing/2014/main" id="{3019C502-CC86-4EDB-631B-92DE4FD5AC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C9D8261E-4D6B-C0AE-AF78-F0E4FC2605D1}"/>
              </a:ext>
            </a:extLst>
          </p:cNvPr>
          <p:cNvSpPr>
            <a:spLocks noGrp="1"/>
          </p:cNvSpPr>
          <p:nvPr>
            <p:ph type="dt" sz="half" idx="10"/>
          </p:nvPr>
        </p:nvSpPr>
        <p:spPr/>
        <p:txBody>
          <a:bodyPr/>
          <a:lstStyle/>
          <a:p>
            <a:fld id="{8893AB6E-E0DE-7149-BE29-A211CE2FBDC2}" type="datetimeFigureOut">
              <a:rPr lang="pl-GB" smtClean="0"/>
              <a:t>26.11.2023</a:t>
            </a:fld>
            <a:endParaRPr lang="pl-GB"/>
          </a:p>
        </p:txBody>
      </p:sp>
      <p:sp>
        <p:nvSpPr>
          <p:cNvPr id="5" name="Symbol zastępczy stopki 4">
            <a:extLst>
              <a:ext uri="{FF2B5EF4-FFF2-40B4-BE49-F238E27FC236}">
                <a16:creationId xmlns:a16="http://schemas.microsoft.com/office/drawing/2014/main" id="{AB27E4F7-34B0-0F2D-BD5E-28C23C03913B}"/>
              </a:ext>
            </a:extLst>
          </p:cNvPr>
          <p:cNvSpPr>
            <a:spLocks noGrp="1"/>
          </p:cNvSpPr>
          <p:nvPr>
            <p:ph type="ftr" sz="quarter" idx="11"/>
          </p:nvPr>
        </p:nvSpPr>
        <p:spPr/>
        <p:txBody>
          <a:bodyPr/>
          <a:lstStyle/>
          <a:p>
            <a:endParaRPr lang="pl-GB"/>
          </a:p>
        </p:txBody>
      </p:sp>
      <p:sp>
        <p:nvSpPr>
          <p:cNvPr id="6" name="Symbol zastępczy numeru slajdu 5">
            <a:extLst>
              <a:ext uri="{FF2B5EF4-FFF2-40B4-BE49-F238E27FC236}">
                <a16:creationId xmlns:a16="http://schemas.microsoft.com/office/drawing/2014/main" id="{D3B2F1AF-EE3D-283B-86F3-E075F6FB4F11}"/>
              </a:ext>
            </a:extLst>
          </p:cNvPr>
          <p:cNvSpPr>
            <a:spLocks noGrp="1"/>
          </p:cNvSpPr>
          <p:nvPr>
            <p:ph type="sldNum" sz="quarter" idx="12"/>
          </p:nvPr>
        </p:nvSpPr>
        <p:spPr/>
        <p:txBody>
          <a:bodyPr/>
          <a:lstStyle/>
          <a:p>
            <a:fld id="{B1584995-A9FC-C449-BA38-F97F2FEF3D8A}" type="slidenum">
              <a:rPr lang="pl-GB" smtClean="0"/>
              <a:t>‹#›</a:t>
            </a:fld>
            <a:endParaRPr lang="pl-GB"/>
          </a:p>
        </p:txBody>
      </p:sp>
    </p:spTree>
    <p:extLst>
      <p:ext uri="{BB962C8B-B14F-4D97-AF65-F5344CB8AC3E}">
        <p14:creationId xmlns:p14="http://schemas.microsoft.com/office/powerpoint/2010/main" val="825847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6BBEE70-55FF-A108-598D-05D875DFB1AA}"/>
              </a:ext>
            </a:extLst>
          </p:cNvPr>
          <p:cNvSpPr>
            <a:spLocks noGrp="1"/>
          </p:cNvSpPr>
          <p:nvPr>
            <p:ph type="title"/>
          </p:nvPr>
        </p:nvSpPr>
        <p:spPr/>
        <p:txBody>
          <a:bodyPr/>
          <a:lstStyle/>
          <a:p>
            <a:r>
              <a:rPr lang="pl-PL"/>
              <a:t>Kliknij, aby edytować styl</a:t>
            </a:r>
            <a:endParaRPr lang="pl-GB"/>
          </a:p>
        </p:txBody>
      </p:sp>
      <p:sp>
        <p:nvSpPr>
          <p:cNvPr id="3" name="Symbol zastępczy zawartości 2">
            <a:extLst>
              <a:ext uri="{FF2B5EF4-FFF2-40B4-BE49-F238E27FC236}">
                <a16:creationId xmlns:a16="http://schemas.microsoft.com/office/drawing/2014/main" id="{DD78ADE6-C953-F8ED-3842-4650ECC6549F}"/>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pl-GB"/>
          </a:p>
        </p:txBody>
      </p:sp>
      <p:sp>
        <p:nvSpPr>
          <p:cNvPr id="4" name="Symbol zastępczy zawartości 3">
            <a:extLst>
              <a:ext uri="{FF2B5EF4-FFF2-40B4-BE49-F238E27FC236}">
                <a16:creationId xmlns:a16="http://schemas.microsoft.com/office/drawing/2014/main" id="{602C303E-E72D-C12F-E63F-7E578B83DD4F}"/>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pl-GB"/>
          </a:p>
        </p:txBody>
      </p:sp>
      <p:sp>
        <p:nvSpPr>
          <p:cNvPr id="5" name="Symbol zastępczy daty 4">
            <a:extLst>
              <a:ext uri="{FF2B5EF4-FFF2-40B4-BE49-F238E27FC236}">
                <a16:creationId xmlns:a16="http://schemas.microsoft.com/office/drawing/2014/main" id="{10842B5F-11E8-FFA6-3AC5-FE099A52434C}"/>
              </a:ext>
            </a:extLst>
          </p:cNvPr>
          <p:cNvSpPr>
            <a:spLocks noGrp="1"/>
          </p:cNvSpPr>
          <p:nvPr>
            <p:ph type="dt" sz="half" idx="10"/>
          </p:nvPr>
        </p:nvSpPr>
        <p:spPr/>
        <p:txBody>
          <a:bodyPr/>
          <a:lstStyle/>
          <a:p>
            <a:fld id="{8893AB6E-E0DE-7149-BE29-A211CE2FBDC2}" type="datetimeFigureOut">
              <a:rPr lang="pl-GB" smtClean="0"/>
              <a:t>26.11.2023</a:t>
            </a:fld>
            <a:endParaRPr lang="pl-GB"/>
          </a:p>
        </p:txBody>
      </p:sp>
      <p:sp>
        <p:nvSpPr>
          <p:cNvPr id="6" name="Symbol zastępczy stopki 5">
            <a:extLst>
              <a:ext uri="{FF2B5EF4-FFF2-40B4-BE49-F238E27FC236}">
                <a16:creationId xmlns:a16="http://schemas.microsoft.com/office/drawing/2014/main" id="{934CC3F3-0161-D314-FD4B-777D7F321A74}"/>
              </a:ext>
            </a:extLst>
          </p:cNvPr>
          <p:cNvSpPr>
            <a:spLocks noGrp="1"/>
          </p:cNvSpPr>
          <p:nvPr>
            <p:ph type="ftr" sz="quarter" idx="11"/>
          </p:nvPr>
        </p:nvSpPr>
        <p:spPr/>
        <p:txBody>
          <a:bodyPr/>
          <a:lstStyle/>
          <a:p>
            <a:endParaRPr lang="pl-GB"/>
          </a:p>
        </p:txBody>
      </p:sp>
      <p:sp>
        <p:nvSpPr>
          <p:cNvPr id="7" name="Symbol zastępczy numeru slajdu 6">
            <a:extLst>
              <a:ext uri="{FF2B5EF4-FFF2-40B4-BE49-F238E27FC236}">
                <a16:creationId xmlns:a16="http://schemas.microsoft.com/office/drawing/2014/main" id="{AABF29D0-16D0-DBEE-52AD-3EFFCAA69366}"/>
              </a:ext>
            </a:extLst>
          </p:cNvPr>
          <p:cNvSpPr>
            <a:spLocks noGrp="1"/>
          </p:cNvSpPr>
          <p:nvPr>
            <p:ph type="sldNum" sz="quarter" idx="12"/>
          </p:nvPr>
        </p:nvSpPr>
        <p:spPr/>
        <p:txBody>
          <a:bodyPr/>
          <a:lstStyle/>
          <a:p>
            <a:fld id="{B1584995-A9FC-C449-BA38-F97F2FEF3D8A}" type="slidenum">
              <a:rPr lang="pl-GB" smtClean="0"/>
              <a:t>‹#›</a:t>
            </a:fld>
            <a:endParaRPr lang="pl-GB"/>
          </a:p>
        </p:txBody>
      </p:sp>
    </p:spTree>
    <p:extLst>
      <p:ext uri="{BB962C8B-B14F-4D97-AF65-F5344CB8AC3E}">
        <p14:creationId xmlns:p14="http://schemas.microsoft.com/office/powerpoint/2010/main" val="3334459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D4FEA16-B60A-D9E4-0A8D-BB8790F4538A}"/>
              </a:ext>
            </a:extLst>
          </p:cNvPr>
          <p:cNvSpPr>
            <a:spLocks noGrp="1"/>
          </p:cNvSpPr>
          <p:nvPr>
            <p:ph type="title"/>
          </p:nvPr>
        </p:nvSpPr>
        <p:spPr>
          <a:xfrm>
            <a:off x="839788" y="365125"/>
            <a:ext cx="10515600" cy="1325563"/>
          </a:xfrm>
        </p:spPr>
        <p:txBody>
          <a:bodyPr/>
          <a:lstStyle/>
          <a:p>
            <a:r>
              <a:rPr lang="pl-PL"/>
              <a:t>Kliknij, aby edytować styl</a:t>
            </a:r>
            <a:endParaRPr lang="pl-GB"/>
          </a:p>
        </p:txBody>
      </p:sp>
      <p:sp>
        <p:nvSpPr>
          <p:cNvPr id="3" name="Symbol zastępczy tekstu 2">
            <a:extLst>
              <a:ext uri="{FF2B5EF4-FFF2-40B4-BE49-F238E27FC236}">
                <a16:creationId xmlns:a16="http://schemas.microsoft.com/office/drawing/2014/main" id="{E8E163F4-2EBD-BF9A-7936-0A04B011BA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A5ED848A-8125-4E49-E97B-542FC84B1368}"/>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pl-GB"/>
          </a:p>
        </p:txBody>
      </p:sp>
      <p:sp>
        <p:nvSpPr>
          <p:cNvPr id="5" name="Symbol zastępczy tekstu 4">
            <a:extLst>
              <a:ext uri="{FF2B5EF4-FFF2-40B4-BE49-F238E27FC236}">
                <a16:creationId xmlns:a16="http://schemas.microsoft.com/office/drawing/2014/main" id="{086D99A4-9FB8-7A33-D550-C09B737402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C853F71D-F324-74AE-3632-53729B4DE435}"/>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pl-GB"/>
          </a:p>
        </p:txBody>
      </p:sp>
      <p:sp>
        <p:nvSpPr>
          <p:cNvPr id="7" name="Symbol zastępczy daty 6">
            <a:extLst>
              <a:ext uri="{FF2B5EF4-FFF2-40B4-BE49-F238E27FC236}">
                <a16:creationId xmlns:a16="http://schemas.microsoft.com/office/drawing/2014/main" id="{8B0301AD-FFC8-0383-9052-AE8062CD43E5}"/>
              </a:ext>
            </a:extLst>
          </p:cNvPr>
          <p:cNvSpPr>
            <a:spLocks noGrp="1"/>
          </p:cNvSpPr>
          <p:nvPr>
            <p:ph type="dt" sz="half" idx="10"/>
          </p:nvPr>
        </p:nvSpPr>
        <p:spPr/>
        <p:txBody>
          <a:bodyPr/>
          <a:lstStyle/>
          <a:p>
            <a:fld id="{8893AB6E-E0DE-7149-BE29-A211CE2FBDC2}" type="datetimeFigureOut">
              <a:rPr lang="pl-GB" smtClean="0"/>
              <a:t>26.11.2023</a:t>
            </a:fld>
            <a:endParaRPr lang="pl-GB"/>
          </a:p>
        </p:txBody>
      </p:sp>
      <p:sp>
        <p:nvSpPr>
          <p:cNvPr id="8" name="Symbol zastępczy stopki 7">
            <a:extLst>
              <a:ext uri="{FF2B5EF4-FFF2-40B4-BE49-F238E27FC236}">
                <a16:creationId xmlns:a16="http://schemas.microsoft.com/office/drawing/2014/main" id="{E4CB916E-AF21-3720-2BB0-9A1BF6432302}"/>
              </a:ext>
            </a:extLst>
          </p:cNvPr>
          <p:cNvSpPr>
            <a:spLocks noGrp="1"/>
          </p:cNvSpPr>
          <p:nvPr>
            <p:ph type="ftr" sz="quarter" idx="11"/>
          </p:nvPr>
        </p:nvSpPr>
        <p:spPr/>
        <p:txBody>
          <a:bodyPr/>
          <a:lstStyle/>
          <a:p>
            <a:endParaRPr lang="pl-GB"/>
          </a:p>
        </p:txBody>
      </p:sp>
      <p:sp>
        <p:nvSpPr>
          <p:cNvPr id="9" name="Symbol zastępczy numeru slajdu 8">
            <a:extLst>
              <a:ext uri="{FF2B5EF4-FFF2-40B4-BE49-F238E27FC236}">
                <a16:creationId xmlns:a16="http://schemas.microsoft.com/office/drawing/2014/main" id="{9631C653-2332-0014-6B86-2636FC7C5801}"/>
              </a:ext>
            </a:extLst>
          </p:cNvPr>
          <p:cNvSpPr>
            <a:spLocks noGrp="1"/>
          </p:cNvSpPr>
          <p:nvPr>
            <p:ph type="sldNum" sz="quarter" idx="12"/>
          </p:nvPr>
        </p:nvSpPr>
        <p:spPr/>
        <p:txBody>
          <a:bodyPr/>
          <a:lstStyle/>
          <a:p>
            <a:fld id="{B1584995-A9FC-C449-BA38-F97F2FEF3D8A}" type="slidenum">
              <a:rPr lang="pl-GB" smtClean="0"/>
              <a:t>‹#›</a:t>
            </a:fld>
            <a:endParaRPr lang="pl-GB"/>
          </a:p>
        </p:txBody>
      </p:sp>
    </p:spTree>
    <p:extLst>
      <p:ext uri="{BB962C8B-B14F-4D97-AF65-F5344CB8AC3E}">
        <p14:creationId xmlns:p14="http://schemas.microsoft.com/office/powerpoint/2010/main" val="441661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8B299CD-C481-C2F9-1595-9611E8E05465}"/>
              </a:ext>
            </a:extLst>
          </p:cNvPr>
          <p:cNvSpPr>
            <a:spLocks noGrp="1"/>
          </p:cNvSpPr>
          <p:nvPr>
            <p:ph type="title"/>
          </p:nvPr>
        </p:nvSpPr>
        <p:spPr/>
        <p:txBody>
          <a:bodyPr/>
          <a:lstStyle/>
          <a:p>
            <a:r>
              <a:rPr lang="pl-PL"/>
              <a:t>Kliknij, aby edytować styl</a:t>
            </a:r>
            <a:endParaRPr lang="pl-GB"/>
          </a:p>
        </p:txBody>
      </p:sp>
      <p:sp>
        <p:nvSpPr>
          <p:cNvPr id="3" name="Symbol zastępczy daty 2">
            <a:extLst>
              <a:ext uri="{FF2B5EF4-FFF2-40B4-BE49-F238E27FC236}">
                <a16:creationId xmlns:a16="http://schemas.microsoft.com/office/drawing/2014/main" id="{FEB5E45D-B248-7DE9-DC44-5AA4BD507F32}"/>
              </a:ext>
            </a:extLst>
          </p:cNvPr>
          <p:cNvSpPr>
            <a:spLocks noGrp="1"/>
          </p:cNvSpPr>
          <p:nvPr>
            <p:ph type="dt" sz="half" idx="10"/>
          </p:nvPr>
        </p:nvSpPr>
        <p:spPr/>
        <p:txBody>
          <a:bodyPr/>
          <a:lstStyle/>
          <a:p>
            <a:fld id="{8893AB6E-E0DE-7149-BE29-A211CE2FBDC2}" type="datetimeFigureOut">
              <a:rPr lang="pl-GB" smtClean="0"/>
              <a:t>26.11.2023</a:t>
            </a:fld>
            <a:endParaRPr lang="pl-GB"/>
          </a:p>
        </p:txBody>
      </p:sp>
      <p:sp>
        <p:nvSpPr>
          <p:cNvPr id="4" name="Symbol zastępczy stopki 3">
            <a:extLst>
              <a:ext uri="{FF2B5EF4-FFF2-40B4-BE49-F238E27FC236}">
                <a16:creationId xmlns:a16="http://schemas.microsoft.com/office/drawing/2014/main" id="{3EB4F73D-C0A5-7501-5B03-C87DD27E2D4B}"/>
              </a:ext>
            </a:extLst>
          </p:cNvPr>
          <p:cNvSpPr>
            <a:spLocks noGrp="1"/>
          </p:cNvSpPr>
          <p:nvPr>
            <p:ph type="ftr" sz="quarter" idx="11"/>
          </p:nvPr>
        </p:nvSpPr>
        <p:spPr/>
        <p:txBody>
          <a:bodyPr/>
          <a:lstStyle/>
          <a:p>
            <a:endParaRPr lang="pl-GB"/>
          </a:p>
        </p:txBody>
      </p:sp>
      <p:sp>
        <p:nvSpPr>
          <p:cNvPr id="5" name="Symbol zastępczy numeru slajdu 4">
            <a:extLst>
              <a:ext uri="{FF2B5EF4-FFF2-40B4-BE49-F238E27FC236}">
                <a16:creationId xmlns:a16="http://schemas.microsoft.com/office/drawing/2014/main" id="{B2B3AE55-88DE-9ABE-239E-3BBD38D8D26B}"/>
              </a:ext>
            </a:extLst>
          </p:cNvPr>
          <p:cNvSpPr>
            <a:spLocks noGrp="1"/>
          </p:cNvSpPr>
          <p:nvPr>
            <p:ph type="sldNum" sz="quarter" idx="12"/>
          </p:nvPr>
        </p:nvSpPr>
        <p:spPr/>
        <p:txBody>
          <a:bodyPr/>
          <a:lstStyle/>
          <a:p>
            <a:fld id="{B1584995-A9FC-C449-BA38-F97F2FEF3D8A}" type="slidenum">
              <a:rPr lang="pl-GB" smtClean="0"/>
              <a:t>‹#›</a:t>
            </a:fld>
            <a:endParaRPr lang="pl-GB"/>
          </a:p>
        </p:txBody>
      </p:sp>
    </p:spTree>
    <p:extLst>
      <p:ext uri="{BB962C8B-B14F-4D97-AF65-F5344CB8AC3E}">
        <p14:creationId xmlns:p14="http://schemas.microsoft.com/office/powerpoint/2010/main" val="2507281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C6DFE283-1406-CFDC-5144-0C2AD938F762}"/>
              </a:ext>
            </a:extLst>
          </p:cNvPr>
          <p:cNvSpPr>
            <a:spLocks noGrp="1"/>
          </p:cNvSpPr>
          <p:nvPr>
            <p:ph type="dt" sz="half" idx="10"/>
          </p:nvPr>
        </p:nvSpPr>
        <p:spPr/>
        <p:txBody>
          <a:bodyPr/>
          <a:lstStyle/>
          <a:p>
            <a:fld id="{8893AB6E-E0DE-7149-BE29-A211CE2FBDC2}" type="datetimeFigureOut">
              <a:rPr lang="pl-GB" smtClean="0"/>
              <a:t>26.11.2023</a:t>
            </a:fld>
            <a:endParaRPr lang="pl-GB"/>
          </a:p>
        </p:txBody>
      </p:sp>
      <p:sp>
        <p:nvSpPr>
          <p:cNvPr id="3" name="Symbol zastępczy stopki 2">
            <a:extLst>
              <a:ext uri="{FF2B5EF4-FFF2-40B4-BE49-F238E27FC236}">
                <a16:creationId xmlns:a16="http://schemas.microsoft.com/office/drawing/2014/main" id="{A47D2018-1301-A2A2-165C-8DEFE0FC4BE8}"/>
              </a:ext>
            </a:extLst>
          </p:cNvPr>
          <p:cNvSpPr>
            <a:spLocks noGrp="1"/>
          </p:cNvSpPr>
          <p:nvPr>
            <p:ph type="ftr" sz="quarter" idx="11"/>
          </p:nvPr>
        </p:nvSpPr>
        <p:spPr/>
        <p:txBody>
          <a:bodyPr/>
          <a:lstStyle/>
          <a:p>
            <a:endParaRPr lang="pl-GB"/>
          </a:p>
        </p:txBody>
      </p:sp>
      <p:sp>
        <p:nvSpPr>
          <p:cNvPr id="4" name="Symbol zastępczy numeru slajdu 3">
            <a:extLst>
              <a:ext uri="{FF2B5EF4-FFF2-40B4-BE49-F238E27FC236}">
                <a16:creationId xmlns:a16="http://schemas.microsoft.com/office/drawing/2014/main" id="{61891819-343C-E420-6F29-4FF62FF9F05B}"/>
              </a:ext>
            </a:extLst>
          </p:cNvPr>
          <p:cNvSpPr>
            <a:spLocks noGrp="1"/>
          </p:cNvSpPr>
          <p:nvPr>
            <p:ph type="sldNum" sz="quarter" idx="12"/>
          </p:nvPr>
        </p:nvSpPr>
        <p:spPr/>
        <p:txBody>
          <a:bodyPr/>
          <a:lstStyle/>
          <a:p>
            <a:fld id="{B1584995-A9FC-C449-BA38-F97F2FEF3D8A}" type="slidenum">
              <a:rPr lang="pl-GB" smtClean="0"/>
              <a:t>‹#›</a:t>
            </a:fld>
            <a:endParaRPr lang="pl-GB"/>
          </a:p>
        </p:txBody>
      </p:sp>
    </p:spTree>
    <p:extLst>
      <p:ext uri="{BB962C8B-B14F-4D97-AF65-F5344CB8AC3E}">
        <p14:creationId xmlns:p14="http://schemas.microsoft.com/office/powerpoint/2010/main" val="3687456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DC4FB0A-7794-28C8-5B4A-A1E00779853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endParaRPr lang="pl-GB"/>
          </a:p>
        </p:txBody>
      </p:sp>
      <p:sp>
        <p:nvSpPr>
          <p:cNvPr id="3" name="Symbol zastępczy zawartości 2">
            <a:extLst>
              <a:ext uri="{FF2B5EF4-FFF2-40B4-BE49-F238E27FC236}">
                <a16:creationId xmlns:a16="http://schemas.microsoft.com/office/drawing/2014/main" id="{563C588D-800D-7473-F90A-5C603A5413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pl-GB"/>
          </a:p>
        </p:txBody>
      </p:sp>
      <p:sp>
        <p:nvSpPr>
          <p:cNvPr id="4" name="Symbol zastępczy tekstu 3">
            <a:extLst>
              <a:ext uri="{FF2B5EF4-FFF2-40B4-BE49-F238E27FC236}">
                <a16:creationId xmlns:a16="http://schemas.microsoft.com/office/drawing/2014/main" id="{87169618-50E5-BFE0-6A55-93F4B2DACD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2585BA65-C038-4E89-8FEE-F97925EFAF77}"/>
              </a:ext>
            </a:extLst>
          </p:cNvPr>
          <p:cNvSpPr>
            <a:spLocks noGrp="1"/>
          </p:cNvSpPr>
          <p:nvPr>
            <p:ph type="dt" sz="half" idx="10"/>
          </p:nvPr>
        </p:nvSpPr>
        <p:spPr/>
        <p:txBody>
          <a:bodyPr/>
          <a:lstStyle/>
          <a:p>
            <a:fld id="{8893AB6E-E0DE-7149-BE29-A211CE2FBDC2}" type="datetimeFigureOut">
              <a:rPr lang="pl-GB" smtClean="0"/>
              <a:t>26.11.2023</a:t>
            </a:fld>
            <a:endParaRPr lang="pl-GB"/>
          </a:p>
        </p:txBody>
      </p:sp>
      <p:sp>
        <p:nvSpPr>
          <p:cNvPr id="6" name="Symbol zastępczy stopki 5">
            <a:extLst>
              <a:ext uri="{FF2B5EF4-FFF2-40B4-BE49-F238E27FC236}">
                <a16:creationId xmlns:a16="http://schemas.microsoft.com/office/drawing/2014/main" id="{FC821F04-8180-0DBF-B452-6C54DF0F9D80}"/>
              </a:ext>
            </a:extLst>
          </p:cNvPr>
          <p:cNvSpPr>
            <a:spLocks noGrp="1"/>
          </p:cNvSpPr>
          <p:nvPr>
            <p:ph type="ftr" sz="quarter" idx="11"/>
          </p:nvPr>
        </p:nvSpPr>
        <p:spPr/>
        <p:txBody>
          <a:bodyPr/>
          <a:lstStyle/>
          <a:p>
            <a:endParaRPr lang="pl-GB"/>
          </a:p>
        </p:txBody>
      </p:sp>
      <p:sp>
        <p:nvSpPr>
          <p:cNvPr id="7" name="Symbol zastępczy numeru slajdu 6">
            <a:extLst>
              <a:ext uri="{FF2B5EF4-FFF2-40B4-BE49-F238E27FC236}">
                <a16:creationId xmlns:a16="http://schemas.microsoft.com/office/drawing/2014/main" id="{6D1FA870-9E37-A457-2088-837BFB14EE5E}"/>
              </a:ext>
            </a:extLst>
          </p:cNvPr>
          <p:cNvSpPr>
            <a:spLocks noGrp="1"/>
          </p:cNvSpPr>
          <p:nvPr>
            <p:ph type="sldNum" sz="quarter" idx="12"/>
          </p:nvPr>
        </p:nvSpPr>
        <p:spPr/>
        <p:txBody>
          <a:bodyPr/>
          <a:lstStyle/>
          <a:p>
            <a:fld id="{B1584995-A9FC-C449-BA38-F97F2FEF3D8A}" type="slidenum">
              <a:rPr lang="pl-GB" smtClean="0"/>
              <a:t>‹#›</a:t>
            </a:fld>
            <a:endParaRPr lang="pl-GB"/>
          </a:p>
        </p:txBody>
      </p:sp>
    </p:spTree>
    <p:extLst>
      <p:ext uri="{BB962C8B-B14F-4D97-AF65-F5344CB8AC3E}">
        <p14:creationId xmlns:p14="http://schemas.microsoft.com/office/powerpoint/2010/main" val="3613752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7FEE50A-A79E-05DB-1908-77D83B52283B}"/>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endParaRPr lang="pl-GB"/>
          </a:p>
        </p:txBody>
      </p:sp>
      <p:sp>
        <p:nvSpPr>
          <p:cNvPr id="3" name="Symbol zastępczy obrazu 2">
            <a:extLst>
              <a:ext uri="{FF2B5EF4-FFF2-40B4-BE49-F238E27FC236}">
                <a16:creationId xmlns:a16="http://schemas.microsoft.com/office/drawing/2014/main" id="{8319C0DD-AA9A-7A03-4ED5-704A98C6D0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GB"/>
          </a:p>
        </p:txBody>
      </p:sp>
      <p:sp>
        <p:nvSpPr>
          <p:cNvPr id="4" name="Symbol zastępczy tekstu 3">
            <a:extLst>
              <a:ext uri="{FF2B5EF4-FFF2-40B4-BE49-F238E27FC236}">
                <a16:creationId xmlns:a16="http://schemas.microsoft.com/office/drawing/2014/main" id="{0BE0F55D-1063-8563-7462-C4D5DEC6DC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AE537AF4-1EB0-CB36-654E-76F81A341C65}"/>
              </a:ext>
            </a:extLst>
          </p:cNvPr>
          <p:cNvSpPr>
            <a:spLocks noGrp="1"/>
          </p:cNvSpPr>
          <p:nvPr>
            <p:ph type="dt" sz="half" idx="10"/>
          </p:nvPr>
        </p:nvSpPr>
        <p:spPr/>
        <p:txBody>
          <a:bodyPr/>
          <a:lstStyle/>
          <a:p>
            <a:fld id="{8893AB6E-E0DE-7149-BE29-A211CE2FBDC2}" type="datetimeFigureOut">
              <a:rPr lang="pl-GB" smtClean="0"/>
              <a:t>26.11.2023</a:t>
            </a:fld>
            <a:endParaRPr lang="pl-GB"/>
          </a:p>
        </p:txBody>
      </p:sp>
      <p:sp>
        <p:nvSpPr>
          <p:cNvPr id="6" name="Symbol zastępczy stopki 5">
            <a:extLst>
              <a:ext uri="{FF2B5EF4-FFF2-40B4-BE49-F238E27FC236}">
                <a16:creationId xmlns:a16="http://schemas.microsoft.com/office/drawing/2014/main" id="{275EFB24-9D43-486D-37AD-2504C17D71E3}"/>
              </a:ext>
            </a:extLst>
          </p:cNvPr>
          <p:cNvSpPr>
            <a:spLocks noGrp="1"/>
          </p:cNvSpPr>
          <p:nvPr>
            <p:ph type="ftr" sz="quarter" idx="11"/>
          </p:nvPr>
        </p:nvSpPr>
        <p:spPr/>
        <p:txBody>
          <a:bodyPr/>
          <a:lstStyle/>
          <a:p>
            <a:endParaRPr lang="pl-GB"/>
          </a:p>
        </p:txBody>
      </p:sp>
      <p:sp>
        <p:nvSpPr>
          <p:cNvPr id="7" name="Symbol zastępczy numeru slajdu 6">
            <a:extLst>
              <a:ext uri="{FF2B5EF4-FFF2-40B4-BE49-F238E27FC236}">
                <a16:creationId xmlns:a16="http://schemas.microsoft.com/office/drawing/2014/main" id="{3D72A751-9DF8-7D8C-5570-BC54913E8854}"/>
              </a:ext>
            </a:extLst>
          </p:cNvPr>
          <p:cNvSpPr>
            <a:spLocks noGrp="1"/>
          </p:cNvSpPr>
          <p:nvPr>
            <p:ph type="sldNum" sz="quarter" idx="12"/>
          </p:nvPr>
        </p:nvSpPr>
        <p:spPr/>
        <p:txBody>
          <a:bodyPr/>
          <a:lstStyle/>
          <a:p>
            <a:fld id="{B1584995-A9FC-C449-BA38-F97F2FEF3D8A}" type="slidenum">
              <a:rPr lang="pl-GB" smtClean="0"/>
              <a:t>‹#›</a:t>
            </a:fld>
            <a:endParaRPr lang="pl-GB"/>
          </a:p>
        </p:txBody>
      </p:sp>
    </p:spTree>
    <p:extLst>
      <p:ext uri="{BB962C8B-B14F-4D97-AF65-F5344CB8AC3E}">
        <p14:creationId xmlns:p14="http://schemas.microsoft.com/office/powerpoint/2010/main" val="3630117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B9D6E09-AC0A-6090-D530-419B5FA38996}"/>
              </a:ext>
            </a:extLst>
          </p:cNvPr>
          <p:cNvSpPr>
            <a:spLocks noGrp="1"/>
          </p:cNvSpPr>
          <p:nvPr>
            <p:ph type="title"/>
          </p:nvPr>
        </p:nvSpPr>
        <p:spPr/>
        <p:txBody>
          <a:bodyPr/>
          <a:lstStyle/>
          <a:p>
            <a:r>
              <a:rPr lang="pl-PL"/>
              <a:t>Kliknij, aby edytować styl</a:t>
            </a:r>
            <a:endParaRPr lang="pl-GB"/>
          </a:p>
        </p:txBody>
      </p:sp>
      <p:sp>
        <p:nvSpPr>
          <p:cNvPr id="3" name="Symbol zastępczy tytułu pionowego 2">
            <a:extLst>
              <a:ext uri="{FF2B5EF4-FFF2-40B4-BE49-F238E27FC236}">
                <a16:creationId xmlns:a16="http://schemas.microsoft.com/office/drawing/2014/main" id="{6571EFE5-61F9-19D5-76B5-4441F64EC669}"/>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pl-GB"/>
          </a:p>
        </p:txBody>
      </p:sp>
      <p:sp>
        <p:nvSpPr>
          <p:cNvPr id="4" name="Symbol zastępczy daty 3">
            <a:extLst>
              <a:ext uri="{FF2B5EF4-FFF2-40B4-BE49-F238E27FC236}">
                <a16:creationId xmlns:a16="http://schemas.microsoft.com/office/drawing/2014/main" id="{89281E57-8F7A-EF6B-625D-F2578EE6C6FC}"/>
              </a:ext>
            </a:extLst>
          </p:cNvPr>
          <p:cNvSpPr>
            <a:spLocks noGrp="1"/>
          </p:cNvSpPr>
          <p:nvPr>
            <p:ph type="dt" sz="half" idx="10"/>
          </p:nvPr>
        </p:nvSpPr>
        <p:spPr/>
        <p:txBody>
          <a:bodyPr/>
          <a:lstStyle/>
          <a:p>
            <a:fld id="{8893AB6E-E0DE-7149-BE29-A211CE2FBDC2}" type="datetimeFigureOut">
              <a:rPr lang="pl-GB" smtClean="0"/>
              <a:t>26.11.2023</a:t>
            </a:fld>
            <a:endParaRPr lang="pl-GB"/>
          </a:p>
        </p:txBody>
      </p:sp>
      <p:sp>
        <p:nvSpPr>
          <p:cNvPr id="5" name="Symbol zastępczy stopki 4">
            <a:extLst>
              <a:ext uri="{FF2B5EF4-FFF2-40B4-BE49-F238E27FC236}">
                <a16:creationId xmlns:a16="http://schemas.microsoft.com/office/drawing/2014/main" id="{D7D04F63-7E31-8FFD-A79F-2B6A13C0107A}"/>
              </a:ext>
            </a:extLst>
          </p:cNvPr>
          <p:cNvSpPr>
            <a:spLocks noGrp="1"/>
          </p:cNvSpPr>
          <p:nvPr>
            <p:ph type="ftr" sz="quarter" idx="11"/>
          </p:nvPr>
        </p:nvSpPr>
        <p:spPr/>
        <p:txBody>
          <a:bodyPr/>
          <a:lstStyle/>
          <a:p>
            <a:endParaRPr lang="pl-GB"/>
          </a:p>
        </p:txBody>
      </p:sp>
      <p:sp>
        <p:nvSpPr>
          <p:cNvPr id="6" name="Symbol zastępczy numeru slajdu 5">
            <a:extLst>
              <a:ext uri="{FF2B5EF4-FFF2-40B4-BE49-F238E27FC236}">
                <a16:creationId xmlns:a16="http://schemas.microsoft.com/office/drawing/2014/main" id="{CD28D507-1709-0ACF-CEC1-6A4A9F860361}"/>
              </a:ext>
            </a:extLst>
          </p:cNvPr>
          <p:cNvSpPr>
            <a:spLocks noGrp="1"/>
          </p:cNvSpPr>
          <p:nvPr>
            <p:ph type="sldNum" sz="quarter" idx="12"/>
          </p:nvPr>
        </p:nvSpPr>
        <p:spPr/>
        <p:txBody>
          <a:bodyPr/>
          <a:lstStyle/>
          <a:p>
            <a:fld id="{B1584995-A9FC-C449-BA38-F97F2FEF3D8A}" type="slidenum">
              <a:rPr lang="pl-GB" smtClean="0"/>
              <a:t>‹#›</a:t>
            </a:fld>
            <a:endParaRPr lang="pl-GB"/>
          </a:p>
        </p:txBody>
      </p:sp>
    </p:spTree>
    <p:extLst>
      <p:ext uri="{BB962C8B-B14F-4D97-AF65-F5344CB8AC3E}">
        <p14:creationId xmlns:p14="http://schemas.microsoft.com/office/powerpoint/2010/main" val="554223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4FBD9F7B-6191-CE67-7F92-27F46F8A721C}"/>
              </a:ext>
            </a:extLst>
          </p:cNvPr>
          <p:cNvSpPr>
            <a:spLocks noGrp="1"/>
          </p:cNvSpPr>
          <p:nvPr>
            <p:ph type="title" orient="vert"/>
          </p:nvPr>
        </p:nvSpPr>
        <p:spPr>
          <a:xfrm>
            <a:off x="8724900" y="365125"/>
            <a:ext cx="2628900" cy="5811838"/>
          </a:xfrm>
        </p:spPr>
        <p:txBody>
          <a:bodyPr vert="eaVert"/>
          <a:lstStyle/>
          <a:p>
            <a:r>
              <a:rPr lang="pl-PL"/>
              <a:t>Kliknij, aby edytować styl</a:t>
            </a:r>
            <a:endParaRPr lang="pl-GB"/>
          </a:p>
        </p:txBody>
      </p:sp>
      <p:sp>
        <p:nvSpPr>
          <p:cNvPr id="3" name="Symbol zastępczy tytułu pionowego 2">
            <a:extLst>
              <a:ext uri="{FF2B5EF4-FFF2-40B4-BE49-F238E27FC236}">
                <a16:creationId xmlns:a16="http://schemas.microsoft.com/office/drawing/2014/main" id="{6BFB9AE9-67AD-60B0-B538-C92AF8DB5956}"/>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pl-GB"/>
          </a:p>
        </p:txBody>
      </p:sp>
      <p:sp>
        <p:nvSpPr>
          <p:cNvPr id="4" name="Symbol zastępczy daty 3">
            <a:extLst>
              <a:ext uri="{FF2B5EF4-FFF2-40B4-BE49-F238E27FC236}">
                <a16:creationId xmlns:a16="http://schemas.microsoft.com/office/drawing/2014/main" id="{207E763F-22F6-A7F7-8C38-B97588A5E50B}"/>
              </a:ext>
            </a:extLst>
          </p:cNvPr>
          <p:cNvSpPr>
            <a:spLocks noGrp="1"/>
          </p:cNvSpPr>
          <p:nvPr>
            <p:ph type="dt" sz="half" idx="10"/>
          </p:nvPr>
        </p:nvSpPr>
        <p:spPr/>
        <p:txBody>
          <a:bodyPr/>
          <a:lstStyle/>
          <a:p>
            <a:fld id="{8893AB6E-E0DE-7149-BE29-A211CE2FBDC2}" type="datetimeFigureOut">
              <a:rPr lang="pl-GB" smtClean="0"/>
              <a:t>26.11.2023</a:t>
            </a:fld>
            <a:endParaRPr lang="pl-GB"/>
          </a:p>
        </p:txBody>
      </p:sp>
      <p:sp>
        <p:nvSpPr>
          <p:cNvPr id="5" name="Symbol zastępczy stopki 4">
            <a:extLst>
              <a:ext uri="{FF2B5EF4-FFF2-40B4-BE49-F238E27FC236}">
                <a16:creationId xmlns:a16="http://schemas.microsoft.com/office/drawing/2014/main" id="{E82DCF6F-806A-C742-6DB8-13D2EC75D4B0}"/>
              </a:ext>
            </a:extLst>
          </p:cNvPr>
          <p:cNvSpPr>
            <a:spLocks noGrp="1"/>
          </p:cNvSpPr>
          <p:nvPr>
            <p:ph type="ftr" sz="quarter" idx="11"/>
          </p:nvPr>
        </p:nvSpPr>
        <p:spPr/>
        <p:txBody>
          <a:bodyPr/>
          <a:lstStyle/>
          <a:p>
            <a:endParaRPr lang="pl-GB"/>
          </a:p>
        </p:txBody>
      </p:sp>
      <p:sp>
        <p:nvSpPr>
          <p:cNvPr id="6" name="Symbol zastępczy numeru slajdu 5">
            <a:extLst>
              <a:ext uri="{FF2B5EF4-FFF2-40B4-BE49-F238E27FC236}">
                <a16:creationId xmlns:a16="http://schemas.microsoft.com/office/drawing/2014/main" id="{12872B6B-8E0D-68BC-8F89-C7EE99BEA792}"/>
              </a:ext>
            </a:extLst>
          </p:cNvPr>
          <p:cNvSpPr>
            <a:spLocks noGrp="1"/>
          </p:cNvSpPr>
          <p:nvPr>
            <p:ph type="sldNum" sz="quarter" idx="12"/>
          </p:nvPr>
        </p:nvSpPr>
        <p:spPr/>
        <p:txBody>
          <a:bodyPr/>
          <a:lstStyle/>
          <a:p>
            <a:fld id="{B1584995-A9FC-C449-BA38-F97F2FEF3D8A}" type="slidenum">
              <a:rPr lang="pl-GB" smtClean="0"/>
              <a:t>‹#›</a:t>
            </a:fld>
            <a:endParaRPr lang="pl-GB"/>
          </a:p>
        </p:txBody>
      </p:sp>
    </p:spTree>
    <p:extLst>
      <p:ext uri="{BB962C8B-B14F-4D97-AF65-F5344CB8AC3E}">
        <p14:creationId xmlns:p14="http://schemas.microsoft.com/office/powerpoint/2010/main" val="825159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FD3E2F8B-6142-9BE6-961D-D3DA7A9A01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endParaRPr lang="pl-GB"/>
          </a:p>
        </p:txBody>
      </p:sp>
      <p:sp>
        <p:nvSpPr>
          <p:cNvPr id="3" name="Symbol zastępczy tekstu 2">
            <a:extLst>
              <a:ext uri="{FF2B5EF4-FFF2-40B4-BE49-F238E27FC236}">
                <a16:creationId xmlns:a16="http://schemas.microsoft.com/office/drawing/2014/main" id="{FED693D3-918F-1A7E-AEB2-CC22D8AFE1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pl-GB"/>
          </a:p>
        </p:txBody>
      </p:sp>
      <p:sp>
        <p:nvSpPr>
          <p:cNvPr id="4" name="Symbol zastępczy daty 3">
            <a:extLst>
              <a:ext uri="{FF2B5EF4-FFF2-40B4-BE49-F238E27FC236}">
                <a16:creationId xmlns:a16="http://schemas.microsoft.com/office/drawing/2014/main" id="{7CFC245F-8403-3836-9678-7162A44637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93AB6E-E0DE-7149-BE29-A211CE2FBDC2}" type="datetimeFigureOut">
              <a:rPr lang="pl-GB" smtClean="0"/>
              <a:t>26.11.2023</a:t>
            </a:fld>
            <a:endParaRPr lang="pl-GB"/>
          </a:p>
        </p:txBody>
      </p:sp>
      <p:sp>
        <p:nvSpPr>
          <p:cNvPr id="5" name="Symbol zastępczy stopki 4">
            <a:extLst>
              <a:ext uri="{FF2B5EF4-FFF2-40B4-BE49-F238E27FC236}">
                <a16:creationId xmlns:a16="http://schemas.microsoft.com/office/drawing/2014/main" id="{D56441DE-262C-1D0D-46A0-9680C76C41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GB"/>
          </a:p>
        </p:txBody>
      </p:sp>
      <p:sp>
        <p:nvSpPr>
          <p:cNvPr id="6" name="Symbol zastępczy numeru slajdu 5">
            <a:extLst>
              <a:ext uri="{FF2B5EF4-FFF2-40B4-BE49-F238E27FC236}">
                <a16:creationId xmlns:a16="http://schemas.microsoft.com/office/drawing/2014/main" id="{DC18A9BC-5773-BB13-DB28-0C317867A8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584995-A9FC-C449-BA38-F97F2FEF3D8A}" type="slidenum">
              <a:rPr lang="pl-GB" smtClean="0"/>
              <a:t>‹#›</a:t>
            </a:fld>
            <a:endParaRPr lang="pl-GB"/>
          </a:p>
        </p:txBody>
      </p:sp>
    </p:spTree>
    <p:extLst>
      <p:ext uri="{BB962C8B-B14F-4D97-AF65-F5344CB8AC3E}">
        <p14:creationId xmlns:p14="http://schemas.microsoft.com/office/powerpoint/2010/main" val="2580140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25"/>
          <p:cNvPicPr preferRelativeResize="0"/>
          <p:nvPr/>
        </p:nvPicPr>
        <p:blipFill rotWithShape="1">
          <a:blip r:embed="rId3">
            <a:alphaModFix/>
          </a:blip>
          <a:srcRect l="5462" t="38046" r="3609" b="36253"/>
          <a:stretch/>
        </p:blipFill>
        <p:spPr>
          <a:xfrm>
            <a:off x="1328927" y="1468070"/>
            <a:ext cx="9139375" cy="4018329"/>
          </a:xfrm>
          <a:prstGeom prst="rect">
            <a:avLst/>
          </a:prstGeom>
          <a:noFill/>
          <a:ln>
            <a:noFill/>
          </a:ln>
        </p:spPr>
      </p:pic>
      <p:sp>
        <p:nvSpPr>
          <p:cNvPr id="2" name="TextBox 1">
            <a:extLst>
              <a:ext uri="{FF2B5EF4-FFF2-40B4-BE49-F238E27FC236}">
                <a16:creationId xmlns:a16="http://schemas.microsoft.com/office/drawing/2014/main" id="{6CFF0D66-CBA6-5EFD-B837-54B660BFCD36}"/>
              </a:ext>
            </a:extLst>
          </p:cNvPr>
          <p:cNvSpPr txBox="1"/>
          <p:nvPr/>
        </p:nvSpPr>
        <p:spPr>
          <a:xfrm>
            <a:off x="3136774" y="536448"/>
            <a:ext cx="5371983" cy="1143070"/>
          </a:xfrm>
          <a:prstGeom prst="rect">
            <a:avLst/>
          </a:prstGeom>
          <a:noFill/>
        </p:spPr>
        <p:txBody>
          <a:bodyPr wrap="none" rtlCol="0">
            <a:spAutoFit/>
          </a:bodyPr>
          <a:lstStyle/>
          <a:p>
            <a:pPr algn="ctr">
              <a:lnSpc>
                <a:spcPct val="150000"/>
              </a:lnSpc>
            </a:pPr>
            <a:r>
              <a:rPr lang="en-US" sz="2400" dirty="0">
                <a:solidFill>
                  <a:srgbClr val="002060"/>
                </a:solidFill>
              </a:rPr>
              <a:t>IT IS TIME TO SET YOUR GOALS </a:t>
            </a:r>
          </a:p>
          <a:p>
            <a:pPr algn="ctr">
              <a:lnSpc>
                <a:spcPct val="150000"/>
              </a:lnSpc>
            </a:pPr>
            <a:r>
              <a:rPr lang="en-US" sz="2400" dirty="0">
                <a:solidFill>
                  <a:srgbClr val="002060"/>
                </a:solidFill>
              </a:rPr>
              <a:t>FOR YOUR LIFELONG LEARNING PROCESS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26"/>
          <p:cNvPicPr preferRelativeResize="0"/>
          <p:nvPr/>
        </p:nvPicPr>
        <p:blipFill rotWithShape="1">
          <a:blip r:embed="rId3">
            <a:alphaModFix/>
          </a:blip>
          <a:srcRect l="5871" t="38740" r="3608" b="30961"/>
          <a:stretch/>
        </p:blipFill>
        <p:spPr>
          <a:xfrm>
            <a:off x="1320334" y="446296"/>
            <a:ext cx="8727555" cy="558664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27"/>
          <p:cNvPicPr preferRelativeResize="0"/>
          <p:nvPr/>
        </p:nvPicPr>
        <p:blipFill rotWithShape="1">
          <a:blip r:embed="rId3">
            <a:alphaModFix/>
          </a:blip>
          <a:srcRect l="8329" t="38236" r="4838" b="32009"/>
          <a:stretch/>
        </p:blipFill>
        <p:spPr>
          <a:xfrm>
            <a:off x="292608" y="365760"/>
            <a:ext cx="5445661" cy="3767328"/>
          </a:xfrm>
          <a:prstGeom prst="rect">
            <a:avLst/>
          </a:prstGeom>
          <a:noFill/>
          <a:ln>
            <a:noFill/>
          </a:ln>
        </p:spPr>
      </p:pic>
      <p:pic>
        <p:nvPicPr>
          <p:cNvPr id="3" name="Google Shape;138;p29">
            <a:extLst>
              <a:ext uri="{FF2B5EF4-FFF2-40B4-BE49-F238E27FC236}">
                <a16:creationId xmlns:a16="http://schemas.microsoft.com/office/drawing/2014/main" id="{71C68EC3-2142-6B41-E062-192BD14E6AA4}"/>
              </a:ext>
            </a:extLst>
          </p:cNvPr>
          <p:cNvPicPr preferRelativeResize="0"/>
          <p:nvPr/>
        </p:nvPicPr>
        <p:blipFill rotWithShape="1">
          <a:blip r:embed="rId4">
            <a:alphaModFix/>
          </a:blip>
          <a:srcRect l="4233" t="38425" r="6066" b="30394"/>
          <a:stretch/>
        </p:blipFill>
        <p:spPr>
          <a:xfrm>
            <a:off x="6096000" y="1682495"/>
            <a:ext cx="5803392" cy="420329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28"/>
          <p:cNvPicPr preferRelativeResize="0"/>
          <p:nvPr/>
        </p:nvPicPr>
        <p:blipFill rotWithShape="1">
          <a:blip r:embed="rId3">
            <a:alphaModFix/>
          </a:blip>
          <a:srcRect l="7509" t="38993" r="6581" b="35625"/>
          <a:stretch/>
        </p:blipFill>
        <p:spPr>
          <a:xfrm>
            <a:off x="1428567" y="415344"/>
            <a:ext cx="8377586" cy="5018900"/>
          </a:xfrm>
          <a:prstGeom prst="rect">
            <a:avLst/>
          </a:prstGeom>
          <a:noFill/>
          <a:ln>
            <a:noFill/>
          </a:ln>
        </p:spPr>
      </p:pic>
      <p:sp>
        <p:nvSpPr>
          <p:cNvPr id="2" name="TextBox 1">
            <a:extLst>
              <a:ext uri="{FF2B5EF4-FFF2-40B4-BE49-F238E27FC236}">
                <a16:creationId xmlns:a16="http://schemas.microsoft.com/office/drawing/2014/main" id="{E92C38C5-0575-56DE-FA3D-CF638C166238}"/>
              </a:ext>
            </a:extLst>
          </p:cNvPr>
          <p:cNvSpPr txBox="1"/>
          <p:nvPr/>
        </p:nvSpPr>
        <p:spPr>
          <a:xfrm>
            <a:off x="3887987" y="5980991"/>
            <a:ext cx="3972562" cy="461665"/>
          </a:xfrm>
          <a:prstGeom prst="rect">
            <a:avLst/>
          </a:prstGeom>
          <a:noFill/>
        </p:spPr>
        <p:txBody>
          <a:bodyPr wrap="none" rtlCol="0">
            <a:spAutoFit/>
          </a:bodyPr>
          <a:lstStyle/>
          <a:p>
            <a:r>
              <a:rPr lang="en-US" sz="2400" dirty="0">
                <a:solidFill>
                  <a:srgbClr val="002060"/>
                </a:solidFill>
              </a:rPr>
              <a:t>AND WHAT IS YOUR ANSWER?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30"/>
          <p:cNvPicPr preferRelativeResize="0"/>
          <p:nvPr/>
        </p:nvPicPr>
        <p:blipFill rotWithShape="1">
          <a:blip r:embed="rId3">
            <a:alphaModFix/>
          </a:blip>
          <a:srcRect l="7919" t="38803" r="4428" b="33418"/>
          <a:stretch/>
        </p:blipFill>
        <p:spPr>
          <a:xfrm>
            <a:off x="926591" y="487679"/>
            <a:ext cx="8627311" cy="571342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33"/>
          <p:cNvPicPr preferRelativeResize="0"/>
          <p:nvPr/>
        </p:nvPicPr>
        <p:blipFill rotWithShape="1">
          <a:blip r:embed="rId3">
            <a:alphaModFix/>
          </a:blip>
          <a:srcRect l="7858" t="38605" r="3644" b="33158"/>
          <a:stretch/>
        </p:blipFill>
        <p:spPr>
          <a:xfrm>
            <a:off x="1562755" y="242420"/>
            <a:ext cx="8895037" cy="604276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35"/>
          <p:cNvPicPr preferRelativeResize="0"/>
          <p:nvPr/>
        </p:nvPicPr>
        <p:blipFill rotWithShape="1">
          <a:blip r:embed="rId3">
            <a:alphaModFix/>
          </a:blip>
          <a:srcRect l="8738" t="38425" r="3199" b="32095"/>
          <a:stretch/>
        </p:blipFill>
        <p:spPr>
          <a:xfrm>
            <a:off x="1638300" y="399290"/>
            <a:ext cx="9260928" cy="598048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7"/>
          <p:cNvSpPr txBox="1"/>
          <p:nvPr/>
        </p:nvSpPr>
        <p:spPr>
          <a:xfrm>
            <a:off x="597407" y="433330"/>
            <a:ext cx="10963972" cy="6340157"/>
          </a:xfrm>
          <a:prstGeom prst="rect">
            <a:avLst/>
          </a:prstGeom>
          <a:noFill/>
          <a:ln>
            <a:noFill/>
          </a:ln>
        </p:spPr>
        <p:txBody>
          <a:bodyPr spcFirstLastPara="1" wrap="square" lIns="121900" tIns="121900" rIns="121900" bIns="121900" anchor="t" anchorCtr="0">
            <a:spAutoFit/>
          </a:bodyPr>
          <a:lstStyle/>
          <a:p>
            <a:pPr algn="just">
              <a:lnSpc>
                <a:spcPct val="150000"/>
              </a:lnSpc>
            </a:pPr>
            <a:r>
              <a:rPr lang="pl" sz="2400" dirty="0"/>
              <a:t>Businesses today are more focused on effective strategic planning and goal setting than ever. At first sight, these processes might seem pretty straightforward. However, there’s so much more going on behind the scenes. Companies dedicate a lot of time and resources to goal based strategic planning. </a:t>
            </a:r>
            <a:endParaRPr sz="2400" dirty="0"/>
          </a:p>
          <a:p>
            <a:pPr algn="just">
              <a:lnSpc>
                <a:spcPct val="150000"/>
              </a:lnSpc>
            </a:pPr>
            <a:endParaRPr sz="2400" dirty="0"/>
          </a:p>
          <a:p>
            <a:pPr algn="just">
              <a:lnSpc>
                <a:spcPct val="150000"/>
              </a:lnSpc>
            </a:pPr>
            <a:r>
              <a:rPr lang="pl" sz="2400" dirty="0"/>
              <a:t>What are SMART Goals?</a:t>
            </a:r>
            <a:endParaRPr sz="2400" dirty="0"/>
          </a:p>
          <a:p>
            <a:pPr algn="just">
              <a:lnSpc>
                <a:spcPct val="150000"/>
              </a:lnSpc>
            </a:pPr>
            <a:r>
              <a:rPr lang="pl" sz="2400" dirty="0"/>
              <a:t>S – Specific</a:t>
            </a:r>
            <a:endParaRPr sz="2400" dirty="0"/>
          </a:p>
          <a:p>
            <a:pPr algn="just">
              <a:lnSpc>
                <a:spcPct val="150000"/>
              </a:lnSpc>
            </a:pPr>
            <a:r>
              <a:rPr lang="pl" sz="2400" dirty="0"/>
              <a:t>M – Measurable</a:t>
            </a:r>
            <a:endParaRPr sz="2400" dirty="0"/>
          </a:p>
          <a:p>
            <a:pPr algn="just">
              <a:lnSpc>
                <a:spcPct val="150000"/>
              </a:lnSpc>
            </a:pPr>
            <a:r>
              <a:rPr lang="pl" sz="2400" dirty="0"/>
              <a:t>A – Achievable</a:t>
            </a:r>
            <a:endParaRPr sz="2400" dirty="0"/>
          </a:p>
          <a:p>
            <a:pPr algn="just">
              <a:lnSpc>
                <a:spcPct val="150000"/>
              </a:lnSpc>
            </a:pPr>
            <a:r>
              <a:rPr lang="pl" sz="2400" dirty="0"/>
              <a:t>R – Relevant</a:t>
            </a:r>
            <a:endParaRPr sz="2400" dirty="0"/>
          </a:p>
          <a:p>
            <a:pPr algn="just">
              <a:lnSpc>
                <a:spcPct val="150000"/>
              </a:lnSpc>
            </a:pPr>
            <a:r>
              <a:rPr lang="pl" sz="2400" dirty="0"/>
              <a:t>T – Time-Bound</a:t>
            </a:r>
            <a:endParaRPr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8"/>
          <p:cNvSpPr txBox="1"/>
          <p:nvPr/>
        </p:nvSpPr>
        <p:spPr>
          <a:xfrm>
            <a:off x="0" y="0"/>
            <a:ext cx="12192000" cy="7263486"/>
          </a:xfrm>
          <a:prstGeom prst="rect">
            <a:avLst/>
          </a:prstGeom>
          <a:noFill/>
          <a:ln>
            <a:noFill/>
          </a:ln>
        </p:spPr>
        <p:txBody>
          <a:bodyPr spcFirstLastPara="1" wrap="square" lIns="121900" tIns="121900" rIns="121900" bIns="121900" anchor="t" anchorCtr="0">
            <a:spAutoFit/>
          </a:bodyPr>
          <a:lstStyle/>
          <a:p>
            <a:pPr algn="just">
              <a:lnSpc>
                <a:spcPct val="150000"/>
              </a:lnSpc>
            </a:pPr>
            <a:r>
              <a:rPr lang="pl" sz="2400" dirty="0"/>
              <a:t>What are SMART Goals?</a:t>
            </a:r>
            <a:endParaRPr sz="2400" dirty="0"/>
          </a:p>
          <a:p>
            <a:pPr marL="342900" indent="-342900" algn="just">
              <a:lnSpc>
                <a:spcPct val="150000"/>
              </a:lnSpc>
              <a:buFont typeface="Wingdings" pitchFamily="2" charset="2"/>
              <a:buChar char="ü"/>
            </a:pPr>
            <a:r>
              <a:rPr lang="pl" sz="2400" dirty="0"/>
              <a:t>“Goal setting and task performance: 1969-1980” was the first study to promote the importance of setting achievable yet challenging goals. It found that 90% of people perform better with relevant and challenging goals, translating to higher business efficiency and profits.</a:t>
            </a:r>
            <a:endParaRPr sz="2400" dirty="0"/>
          </a:p>
          <a:p>
            <a:pPr marL="342900" indent="-342900" algn="just">
              <a:lnSpc>
                <a:spcPct val="150000"/>
              </a:lnSpc>
              <a:buFont typeface="Wingdings" pitchFamily="2" charset="2"/>
              <a:buChar char="ü"/>
            </a:pPr>
            <a:r>
              <a:rPr lang="pl" sz="2400" dirty="0"/>
              <a:t>George T. Doran, a consultant and former Director of Corporate Planning for Washington Water Power Company, first introduced the SMART acronym. He published a paper titled There’s a S.M.A.R.T. Way to Write Management’s Goals and Objectives in November 1981.</a:t>
            </a:r>
            <a:endParaRPr sz="2400" dirty="0"/>
          </a:p>
          <a:p>
            <a:pPr marL="342900" indent="-342900" algn="just">
              <a:lnSpc>
                <a:spcPct val="150000"/>
              </a:lnSpc>
              <a:buFont typeface="Wingdings" pitchFamily="2" charset="2"/>
              <a:buChar char="ü"/>
            </a:pPr>
            <a:r>
              <a:rPr lang="pl" sz="2400" dirty="0"/>
              <a:t>Fast forward, the five rules or criteria known as SMART today serve as a psychological tool for increasing productivity. A SMART goal can foster a clear understanding of what constitutes expected performance levels and successful professional development, but also to achieve personal goals.</a:t>
            </a:r>
            <a:endParaRPr sz="2400" dirty="0"/>
          </a:p>
          <a:p>
            <a:endParaRPr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9"/>
          <p:cNvSpPr txBox="1"/>
          <p:nvPr/>
        </p:nvSpPr>
        <p:spPr>
          <a:xfrm>
            <a:off x="762000" y="361952"/>
            <a:ext cx="10668000" cy="6340157"/>
          </a:xfrm>
          <a:prstGeom prst="rect">
            <a:avLst/>
          </a:prstGeom>
          <a:noFill/>
          <a:ln>
            <a:noFill/>
          </a:ln>
        </p:spPr>
        <p:txBody>
          <a:bodyPr spcFirstLastPara="1" wrap="square" lIns="121900" tIns="121900" rIns="121900" bIns="121900" anchor="t" anchorCtr="0">
            <a:spAutoFit/>
          </a:bodyPr>
          <a:lstStyle/>
          <a:p>
            <a:pPr algn="just">
              <a:lnSpc>
                <a:spcPct val="150000"/>
              </a:lnSpc>
            </a:pPr>
            <a:r>
              <a:rPr lang="pl" sz="2400" dirty="0"/>
              <a:t>SMART is an acronym for Specific, Measurable, Achievable, Relevant, and Time-Bound.</a:t>
            </a:r>
            <a:endParaRPr sz="2400" dirty="0"/>
          </a:p>
          <a:p>
            <a:pPr marL="342900" indent="-342900" algn="just">
              <a:lnSpc>
                <a:spcPct val="150000"/>
              </a:lnSpc>
              <a:buFont typeface="Wingdings" pitchFamily="2" charset="2"/>
              <a:buChar char="ü"/>
            </a:pPr>
            <a:r>
              <a:rPr lang="pl" sz="2400" dirty="0"/>
              <a:t>The SMART goals acronym eliminates generalization and guesswork, thus setting the base for tracking progress and identifying missed deadlines. When a business entity defines these five parameters, it essentially ensures its team will attain the listed objectives within a predetermined time frame.</a:t>
            </a:r>
            <a:endParaRPr sz="2400" dirty="0"/>
          </a:p>
          <a:p>
            <a:pPr marL="342900" indent="-342900" algn="just">
              <a:lnSpc>
                <a:spcPct val="150000"/>
              </a:lnSpc>
              <a:buFont typeface="Wingdings" pitchFamily="2" charset="2"/>
              <a:buChar char="ü"/>
            </a:pPr>
            <a:r>
              <a:rPr lang="pl" sz="2400" dirty="0"/>
              <a:t>What Are The Benefits Of Setting SMART Goals?</a:t>
            </a:r>
            <a:endParaRPr sz="2400" dirty="0"/>
          </a:p>
          <a:p>
            <a:pPr marL="342900" indent="-342900" algn="just">
              <a:lnSpc>
                <a:spcPct val="150000"/>
              </a:lnSpc>
              <a:buFont typeface="Wingdings" pitchFamily="2" charset="2"/>
              <a:buChar char="ü"/>
            </a:pPr>
            <a:r>
              <a:rPr lang="pl" sz="2400" dirty="0"/>
              <a:t>SMART is an effective tool with growing popularity. Businesses worldwide incorporate the criteria for strategic planning and goal setting due to the following benefits:</a:t>
            </a:r>
            <a:endParaRPr sz="2400" dirty="0"/>
          </a:p>
          <a:p>
            <a:pPr algn="just">
              <a:lnSpc>
                <a:spcPct val="150000"/>
              </a:lnSpc>
            </a:pPr>
            <a:endParaRPr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40"/>
          <p:cNvPicPr preferRelativeResize="0"/>
          <p:nvPr/>
        </p:nvPicPr>
        <p:blipFill>
          <a:blip r:embed="rId3">
            <a:alphaModFix/>
          </a:blip>
          <a:stretch>
            <a:fillRect/>
          </a:stretch>
        </p:blipFill>
        <p:spPr>
          <a:xfrm>
            <a:off x="1" y="1"/>
            <a:ext cx="11109433" cy="615906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41"/>
          <p:cNvSpPr txBox="1"/>
          <p:nvPr/>
        </p:nvSpPr>
        <p:spPr>
          <a:xfrm>
            <a:off x="400052" y="147404"/>
            <a:ext cx="11601449" cy="8556148"/>
          </a:xfrm>
          <a:prstGeom prst="rect">
            <a:avLst/>
          </a:prstGeom>
          <a:noFill/>
          <a:ln>
            <a:noFill/>
          </a:ln>
        </p:spPr>
        <p:txBody>
          <a:bodyPr spcFirstLastPara="1" wrap="square" lIns="121900" tIns="121900" rIns="121900" bIns="121900" anchor="t" anchorCtr="0">
            <a:spAutoFit/>
          </a:bodyPr>
          <a:lstStyle/>
          <a:p>
            <a:pPr algn="just">
              <a:lnSpc>
                <a:spcPct val="150000"/>
              </a:lnSpc>
            </a:pPr>
            <a:r>
              <a:rPr lang="pl" sz="2400" dirty="0"/>
              <a:t>How to Write SMART Goals?</a:t>
            </a:r>
            <a:endParaRPr sz="2400" dirty="0"/>
          </a:p>
          <a:p>
            <a:pPr algn="just">
              <a:lnSpc>
                <a:spcPct val="150000"/>
              </a:lnSpc>
            </a:pPr>
            <a:endParaRPr sz="2400" dirty="0"/>
          </a:p>
          <a:p>
            <a:pPr algn="just">
              <a:lnSpc>
                <a:spcPct val="150000"/>
              </a:lnSpc>
            </a:pPr>
            <a:r>
              <a:rPr lang="pl" sz="2400" dirty="0"/>
              <a:t>The following section consists of the steps in the process of writing SMART goals, including practical examples to form a comprehensive goal statement.</a:t>
            </a:r>
            <a:endParaRPr sz="2400" dirty="0"/>
          </a:p>
          <a:p>
            <a:pPr algn="just">
              <a:lnSpc>
                <a:spcPct val="150000"/>
              </a:lnSpc>
            </a:pPr>
            <a:endParaRPr sz="2400" dirty="0"/>
          </a:p>
          <a:p>
            <a:pPr algn="just">
              <a:lnSpc>
                <a:spcPct val="150000"/>
              </a:lnSpc>
            </a:pPr>
            <a:r>
              <a:rPr lang="pl" sz="2400" dirty="0"/>
              <a:t>Setting the Scope of a SMART Goal</a:t>
            </a:r>
          </a:p>
          <a:p>
            <a:pPr algn="just">
              <a:lnSpc>
                <a:spcPct val="150000"/>
              </a:lnSpc>
            </a:pPr>
            <a:endParaRPr sz="2400" dirty="0"/>
          </a:p>
          <a:p>
            <a:pPr algn="just">
              <a:lnSpc>
                <a:spcPct val="150000"/>
              </a:lnSpc>
            </a:pPr>
            <a:r>
              <a:rPr lang="pl" sz="2400" dirty="0"/>
              <a:t>SMART goals can address a wide range of job responsibilities, most commonly day-to-day job activities. Business entities primarily apply the SMART criteria to direct their attention and resources towards the most critical aspects of their operation, thus achieving their priorities.</a:t>
            </a:r>
            <a:endParaRPr sz="2400" dirty="0"/>
          </a:p>
          <a:p>
            <a:pPr algn="just">
              <a:lnSpc>
                <a:spcPct val="150000"/>
              </a:lnSpc>
            </a:pPr>
            <a:endParaRPr sz="2400" dirty="0"/>
          </a:p>
          <a:p>
            <a:pPr algn="just">
              <a:lnSpc>
                <a:spcPct val="150000"/>
              </a:lnSpc>
            </a:pPr>
            <a:r>
              <a:rPr lang="pl" sz="2400" dirty="0"/>
              <a:t>SMART goals can cover different personal or business objectives, such as increasing/decreasing, developing, making, improving, and saving something (resource, expense, revenue, time, etc.).</a:t>
            </a:r>
            <a:endParaRPr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42"/>
          <p:cNvSpPr txBox="1"/>
          <p:nvPr/>
        </p:nvSpPr>
        <p:spPr>
          <a:xfrm>
            <a:off x="0" y="0"/>
            <a:ext cx="11897200" cy="6709489"/>
          </a:xfrm>
          <a:prstGeom prst="rect">
            <a:avLst/>
          </a:prstGeom>
          <a:noFill/>
          <a:ln>
            <a:noFill/>
          </a:ln>
        </p:spPr>
        <p:txBody>
          <a:bodyPr spcFirstLastPara="1" wrap="square" lIns="121900" tIns="121900" rIns="121900" bIns="121900" anchor="t" anchorCtr="0">
            <a:spAutoFit/>
          </a:bodyPr>
          <a:lstStyle/>
          <a:p>
            <a:pPr algn="just">
              <a:lnSpc>
                <a:spcPct val="150000"/>
              </a:lnSpc>
            </a:pPr>
            <a:r>
              <a:rPr lang="pl" sz="2000" dirty="0"/>
              <a:t>Setting the scope of a SMART goal is a three-step process with the aim of help meeting personal or business goals:</a:t>
            </a:r>
            <a:endParaRPr sz="2000" dirty="0"/>
          </a:p>
          <a:p>
            <a:pPr algn="just">
              <a:lnSpc>
                <a:spcPct val="150000"/>
              </a:lnSpc>
            </a:pPr>
            <a:endParaRPr sz="2000" dirty="0"/>
          </a:p>
          <a:p>
            <a:pPr algn="just">
              <a:lnSpc>
                <a:spcPct val="150000"/>
              </a:lnSpc>
            </a:pPr>
            <a:r>
              <a:rPr lang="pl" sz="2000" dirty="0"/>
              <a:t>Defining the different job aspects, broad areas of responsibility, and results for which the business entity (or an individual employee) is held accountable</a:t>
            </a:r>
          </a:p>
          <a:p>
            <a:pPr algn="just">
              <a:lnSpc>
                <a:spcPct val="150000"/>
              </a:lnSpc>
            </a:pPr>
            <a:endParaRPr sz="2000" dirty="0"/>
          </a:p>
          <a:p>
            <a:pPr algn="just">
              <a:lnSpc>
                <a:spcPct val="150000"/>
              </a:lnSpc>
            </a:pPr>
            <a:r>
              <a:rPr lang="pl" sz="2000" dirty="0"/>
              <a:t>Developing a goal statement for each particular area of responsibility, focusing on results, not the means to achieve them</a:t>
            </a:r>
          </a:p>
          <a:p>
            <a:pPr algn="just">
              <a:lnSpc>
                <a:spcPct val="150000"/>
              </a:lnSpc>
            </a:pPr>
            <a:endParaRPr sz="2000" dirty="0"/>
          </a:p>
          <a:p>
            <a:pPr algn="just">
              <a:lnSpc>
                <a:spcPct val="150000"/>
              </a:lnSpc>
            </a:pPr>
            <a:r>
              <a:rPr lang="pl" sz="2000" dirty="0"/>
              <a:t>Ensuring the scope of each goal is on a high level, enough to encompass core outcomes, not particular tasks</a:t>
            </a:r>
            <a:endParaRPr sz="2000" dirty="0"/>
          </a:p>
          <a:p>
            <a:pPr algn="just">
              <a:lnSpc>
                <a:spcPct val="150000"/>
              </a:lnSpc>
            </a:pPr>
            <a:r>
              <a:rPr lang="pl" sz="2000" dirty="0"/>
              <a:t>Note: If a business has too many goals, it can indicate that they are developed at a too low level and meeting the business goals can be challenging in these situations. These goals are more task-oriented instead of focusing on the broader picture and the result. A practical solution to this problem is combining several statements into one, more comprehensive goal.</a:t>
            </a:r>
            <a:endParaRPr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43"/>
          <p:cNvSpPr txBox="1"/>
          <p:nvPr/>
        </p:nvSpPr>
        <p:spPr>
          <a:xfrm>
            <a:off x="609600" y="829310"/>
            <a:ext cx="10972800" cy="3200836"/>
          </a:xfrm>
          <a:prstGeom prst="rect">
            <a:avLst/>
          </a:prstGeom>
          <a:noFill/>
          <a:ln>
            <a:noFill/>
          </a:ln>
        </p:spPr>
        <p:txBody>
          <a:bodyPr spcFirstLastPara="1" wrap="square" lIns="121900" tIns="121900" rIns="121900" bIns="121900" anchor="t" anchorCtr="0">
            <a:spAutoFit/>
          </a:bodyPr>
          <a:lstStyle/>
          <a:p>
            <a:pPr algn="ctr">
              <a:lnSpc>
                <a:spcPct val="200000"/>
              </a:lnSpc>
            </a:pPr>
            <a:r>
              <a:rPr lang="pl" sz="2400" dirty="0">
                <a:solidFill>
                  <a:srgbClr val="002060"/>
                </a:solidFill>
              </a:rPr>
              <a:t>“People work better when they know what the goal is and why. </a:t>
            </a:r>
          </a:p>
          <a:p>
            <a:pPr algn="ctr">
              <a:lnSpc>
                <a:spcPct val="200000"/>
              </a:lnSpc>
            </a:pPr>
            <a:r>
              <a:rPr lang="pl" sz="2400" dirty="0">
                <a:solidFill>
                  <a:srgbClr val="002060"/>
                </a:solidFill>
              </a:rPr>
              <a:t>It is important that people look forward to coming to work</a:t>
            </a:r>
          </a:p>
          <a:p>
            <a:pPr algn="ctr">
              <a:lnSpc>
                <a:spcPct val="200000"/>
              </a:lnSpc>
            </a:pPr>
            <a:r>
              <a:rPr lang="pl" sz="2400" dirty="0">
                <a:solidFill>
                  <a:srgbClr val="002060"/>
                </a:solidFill>
              </a:rPr>
              <a:t> in the morning and enjoy working”.</a:t>
            </a:r>
            <a:endParaRPr sz="2400" dirty="0">
              <a:solidFill>
                <a:srgbClr val="002060"/>
              </a:solidFill>
            </a:endParaRPr>
          </a:p>
          <a:p>
            <a:pPr algn="ctr">
              <a:lnSpc>
                <a:spcPct val="200000"/>
              </a:lnSpc>
            </a:pPr>
            <a:r>
              <a:rPr lang="pl" sz="2400" dirty="0">
                <a:solidFill>
                  <a:srgbClr val="002060"/>
                </a:solidFill>
              </a:rPr>
              <a:t>Elon Musk</a:t>
            </a:r>
            <a:endParaRPr sz="2400" dirty="0">
              <a:solidFill>
                <a:srgbClr val="00206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44"/>
          <p:cNvSpPr txBox="1"/>
          <p:nvPr/>
        </p:nvSpPr>
        <p:spPr>
          <a:xfrm>
            <a:off x="233599" y="419101"/>
            <a:ext cx="11724800" cy="5878492"/>
          </a:xfrm>
          <a:prstGeom prst="rect">
            <a:avLst/>
          </a:prstGeom>
          <a:noFill/>
          <a:ln>
            <a:noFill/>
          </a:ln>
        </p:spPr>
        <p:txBody>
          <a:bodyPr spcFirstLastPara="1" wrap="square" lIns="121900" tIns="121900" rIns="121900" bIns="121900" anchor="t" anchorCtr="0">
            <a:spAutoFit/>
          </a:bodyPr>
          <a:lstStyle/>
          <a:p>
            <a:pPr algn="just">
              <a:lnSpc>
                <a:spcPct val="150000"/>
              </a:lnSpc>
            </a:pPr>
            <a:r>
              <a:rPr lang="pl" sz="2000" dirty="0"/>
              <a:t>Writing The Content Of A SMART Goal</a:t>
            </a:r>
            <a:endParaRPr sz="2000" dirty="0"/>
          </a:p>
          <a:p>
            <a:pPr algn="just">
              <a:lnSpc>
                <a:spcPct val="150000"/>
              </a:lnSpc>
            </a:pPr>
            <a:r>
              <a:rPr lang="pl" sz="2000" dirty="0"/>
              <a:t>A general goal has a lower chance of being accomplished compared to a SMART goal.</a:t>
            </a:r>
            <a:endParaRPr sz="2000" dirty="0"/>
          </a:p>
          <a:p>
            <a:pPr algn="just">
              <a:lnSpc>
                <a:spcPct val="150000"/>
              </a:lnSpc>
            </a:pPr>
            <a:endParaRPr sz="2000" dirty="0"/>
          </a:p>
          <a:p>
            <a:pPr algn="just">
              <a:lnSpc>
                <a:spcPct val="150000"/>
              </a:lnSpc>
            </a:pPr>
            <a:r>
              <a:rPr lang="pl" sz="2000" dirty="0"/>
              <a:t>An example of a general goal: “I will increase my profits this year“.</a:t>
            </a:r>
            <a:endParaRPr sz="2000" dirty="0"/>
          </a:p>
          <a:p>
            <a:pPr algn="just">
              <a:lnSpc>
                <a:spcPct val="150000"/>
              </a:lnSpc>
            </a:pPr>
            <a:endParaRPr sz="2000" dirty="0"/>
          </a:p>
          <a:p>
            <a:pPr algn="just">
              <a:lnSpc>
                <a:spcPct val="150000"/>
              </a:lnSpc>
            </a:pPr>
            <a:r>
              <a:rPr lang="pl" sz="2000" b="1" dirty="0">
                <a:solidFill>
                  <a:srgbClr val="FF0000"/>
                </a:solidFill>
              </a:rPr>
              <a:t>S – Specific</a:t>
            </a:r>
          </a:p>
          <a:p>
            <a:pPr algn="just">
              <a:lnSpc>
                <a:spcPct val="150000"/>
              </a:lnSpc>
            </a:pPr>
            <a:endParaRPr sz="2000" dirty="0"/>
          </a:p>
          <a:p>
            <a:pPr algn="just">
              <a:lnSpc>
                <a:spcPct val="150000"/>
              </a:lnSpc>
            </a:pPr>
            <a:r>
              <a:rPr lang="pl" sz="2000" dirty="0"/>
              <a:t>First, SMART goals are always specific, providing enough detail to eliminate a general goal’s indecision.</a:t>
            </a:r>
            <a:endParaRPr sz="2000" dirty="0"/>
          </a:p>
          <a:p>
            <a:pPr algn="just">
              <a:lnSpc>
                <a:spcPct val="150000"/>
              </a:lnSpc>
            </a:pPr>
            <a:endParaRPr sz="2000" dirty="0"/>
          </a:p>
          <a:p>
            <a:pPr algn="just">
              <a:lnSpc>
                <a:spcPct val="150000"/>
              </a:lnSpc>
            </a:pPr>
            <a:r>
              <a:rPr lang="pl" sz="2000" dirty="0"/>
              <a:t>An example of a specific goal: “The sales department will increase my profits this year by increasing my marketing efforts in the domestic market“.</a:t>
            </a:r>
            <a:endParaRPr sz="2000" dirty="0"/>
          </a:p>
          <a:p>
            <a:pPr algn="just">
              <a:lnSpc>
                <a:spcPct val="150000"/>
              </a:lnSpc>
            </a:pPr>
            <a:endParaRPr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3536A-6D43-62E9-1EF7-A7FA75FB2162}"/>
              </a:ext>
            </a:extLst>
          </p:cNvPr>
          <p:cNvSpPr txBox="1"/>
          <p:nvPr/>
        </p:nvSpPr>
        <p:spPr>
          <a:xfrm>
            <a:off x="721272" y="590530"/>
            <a:ext cx="11049000" cy="5676939"/>
          </a:xfrm>
          <a:prstGeom prst="rect">
            <a:avLst/>
          </a:prstGeom>
          <a:noFill/>
        </p:spPr>
        <p:txBody>
          <a:bodyPr wrap="square">
            <a:spAutoFit/>
          </a:bodyPr>
          <a:lstStyle/>
          <a:p>
            <a:pPr algn="just">
              <a:lnSpc>
                <a:spcPct val="150000"/>
              </a:lnSpc>
            </a:pPr>
            <a:endParaRPr lang="en-GB" sz="2000" dirty="0"/>
          </a:p>
          <a:p>
            <a:pPr algn="just">
              <a:lnSpc>
                <a:spcPct val="150000"/>
              </a:lnSpc>
            </a:pPr>
            <a:r>
              <a:rPr lang="en-GB" sz="2000" b="1" dirty="0">
                <a:solidFill>
                  <a:srgbClr val="FF0000"/>
                </a:solidFill>
              </a:rPr>
              <a:t>Specific goals </a:t>
            </a:r>
            <a:r>
              <a:rPr lang="en-GB" sz="2000" dirty="0"/>
              <a:t>answer the famous “W” questions:</a:t>
            </a:r>
          </a:p>
          <a:p>
            <a:pPr algn="just">
              <a:lnSpc>
                <a:spcPct val="150000"/>
              </a:lnSpc>
            </a:pPr>
            <a:endParaRPr lang="en-GB" sz="2000" dirty="0"/>
          </a:p>
          <a:p>
            <a:pPr marL="457189" indent="-457189" algn="just">
              <a:lnSpc>
                <a:spcPct val="150000"/>
              </a:lnSpc>
              <a:buFont typeface="+mj-lt"/>
              <a:buAutoNum type="arabicPeriod"/>
            </a:pPr>
            <a:r>
              <a:rPr lang="en-GB" sz="2000" dirty="0"/>
              <a:t>What the business wants to achieve / What steps need to be taken (increase profits)?</a:t>
            </a:r>
          </a:p>
          <a:p>
            <a:pPr marL="457189" indent="-457189" algn="just">
              <a:lnSpc>
                <a:spcPct val="150000"/>
              </a:lnSpc>
              <a:buFont typeface="+mj-lt"/>
              <a:buAutoNum type="arabicPeriod"/>
            </a:pPr>
            <a:r>
              <a:rPr lang="en-GB" sz="2000" dirty="0"/>
              <a:t>Where the process with be taking place (in the domestic market)?</a:t>
            </a:r>
          </a:p>
          <a:p>
            <a:pPr marL="457189" indent="-457189" algn="just">
              <a:lnSpc>
                <a:spcPct val="150000"/>
              </a:lnSpc>
              <a:buFont typeface="+mj-lt"/>
              <a:buAutoNum type="arabicPeriod"/>
            </a:pPr>
            <a:r>
              <a:rPr lang="en-GB" sz="2000" dirty="0"/>
              <a:t>Who will take part in this process / Who is responsible (the sales department)?</a:t>
            </a:r>
          </a:p>
          <a:p>
            <a:pPr marL="457189" indent="-457189" algn="just">
              <a:lnSpc>
                <a:spcPct val="150000"/>
              </a:lnSpc>
              <a:buFont typeface="+mj-lt"/>
              <a:buAutoNum type="arabicPeriod"/>
            </a:pPr>
            <a:r>
              <a:rPr lang="en-GB" sz="2000" dirty="0"/>
              <a:t>Why is the entity pursuing this goal / Why is the goal important (to earn more)?</a:t>
            </a:r>
          </a:p>
          <a:p>
            <a:pPr marL="457189" indent="-457189" algn="just">
              <a:lnSpc>
                <a:spcPct val="150000"/>
              </a:lnSpc>
              <a:buFont typeface="+mj-lt"/>
              <a:buAutoNum type="arabicPeriod"/>
            </a:pPr>
            <a:r>
              <a:rPr lang="en-GB" sz="2000" dirty="0"/>
              <a:t>Which are the requirements, limits, obstacles, and so on?</a:t>
            </a:r>
          </a:p>
          <a:p>
            <a:pPr marL="457189" indent="-457189" algn="just">
              <a:lnSpc>
                <a:spcPct val="150000"/>
              </a:lnSpc>
              <a:buFont typeface="+mj-lt"/>
              <a:buAutoNum type="arabicPeriod"/>
            </a:pPr>
            <a:r>
              <a:rPr lang="en-GB" sz="2000" dirty="0"/>
              <a:t>When, even though this usually translates to the time-bound section (this year)?</a:t>
            </a:r>
          </a:p>
          <a:p>
            <a:pPr algn="just">
              <a:lnSpc>
                <a:spcPct val="150000"/>
              </a:lnSpc>
            </a:pPr>
            <a:endParaRPr lang="en-GB" sz="2000" dirty="0"/>
          </a:p>
          <a:p>
            <a:pPr algn="just">
              <a:lnSpc>
                <a:spcPct val="150000"/>
              </a:lnSpc>
            </a:pPr>
            <a:r>
              <a:rPr lang="en-GB" sz="2000" dirty="0"/>
              <a:t>Note: Not every specific goal has to answer all questions. </a:t>
            </a:r>
          </a:p>
          <a:p>
            <a:pPr algn="just">
              <a:lnSpc>
                <a:spcPct val="150000"/>
              </a:lnSpc>
            </a:pPr>
            <a:r>
              <a:rPr lang="en-GB" sz="2000" dirty="0"/>
              <a:t>They are given as a starting point; it’s a non-exclusive list.</a:t>
            </a:r>
          </a:p>
        </p:txBody>
      </p:sp>
    </p:spTree>
    <p:extLst>
      <p:ext uri="{BB962C8B-B14F-4D97-AF65-F5344CB8AC3E}">
        <p14:creationId xmlns:p14="http://schemas.microsoft.com/office/powerpoint/2010/main" val="1513551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45"/>
          <p:cNvSpPr txBox="1"/>
          <p:nvPr/>
        </p:nvSpPr>
        <p:spPr>
          <a:xfrm>
            <a:off x="325200" y="97439"/>
            <a:ext cx="11866800" cy="6709489"/>
          </a:xfrm>
          <a:prstGeom prst="rect">
            <a:avLst/>
          </a:prstGeom>
          <a:noFill/>
          <a:ln>
            <a:noFill/>
          </a:ln>
        </p:spPr>
        <p:txBody>
          <a:bodyPr spcFirstLastPara="1" wrap="square" lIns="121900" tIns="121900" rIns="121900" bIns="121900" anchor="t" anchorCtr="0">
            <a:spAutoFit/>
          </a:bodyPr>
          <a:lstStyle/>
          <a:p>
            <a:pPr algn="just">
              <a:lnSpc>
                <a:spcPct val="150000"/>
              </a:lnSpc>
            </a:pPr>
            <a:r>
              <a:rPr lang="pl" sz="2000" b="1" dirty="0">
                <a:solidFill>
                  <a:srgbClr val="FF0000"/>
                </a:solidFill>
              </a:rPr>
              <a:t>M – Measurable</a:t>
            </a:r>
          </a:p>
          <a:p>
            <a:pPr algn="just">
              <a:lnSpc>
                <a:spcPct val="150000"/>
              </a:lnSpc>
            </a:pPr>
            <a:endParaRPr sz="2000" dirty="0"/>
          </a:p>
          <a:p>
            <a:pPr algn="just">
              <a:lnSpc>
                <a:spcPct val="150000"/>
              </a:lnSpc>
            </a:pPr>
            <a:r>
              <a:rPr lang="pl" sz="2000" dirty="0"/>
              <a:t>A specific SMART goal is a solid base but worth almost nothing without the proper metrics in place. </a:t>
            </a:r>
          </a:p>
          <a:p>
            <a:pPr algn="just">
              <a:lnSpc>
                <a:spcPct val="150000"/>
              </a:lnSpc>
            </a:pPr>
            <a:r>
              <a:rPr lang="pl" sz="2000" dirty="0"/>
              <a:t>Setting metrics to determine whether a business will attain the goal and track progress makes the goal more tangible. Usually, this translates to numbers or customer/employee satisfaction.</a:t>
            </a:r>
            <a:endParaRPr sz="2000" dirty="0"/>
          </a:p>
          <a:p>
            <a:pPr algn="just">
              <a:lnSpc>
                <a:spcPct val="150000"/>
              </a:lnSpc>
            </a:pPr>
            <a:endParaRPr sz="2000" dirty="0"/>
          </a:p>
          <a:p>
            <a:pPr algn="just">
              <a:lnSpc>
                <a:spcPct val="150000"/>
              </a:lnSpc>
            </a:pPr>
            <a:r>
              <a:rPr lang="pl" sz="2000" dirty="0"/>
              <a:t>A measurable goal usually answers questions, such as the following:</a:t>
            </a:r>
            <a:endParaRPr sz="2000" dirty="0"/>
          </a:p>
          <a:p>
            <a:pPr marL="457189" indent="-457189" algn="just">
              <a:lnSpc>
                <a:spcPct val="150000"/>
              </a:lnSpc>
              <a:buFont typeface="+mj-lt"/>
              <a:buAutoNum type="arabicPeriod"/>
            </a:pPr>
            <a:r>
              <a:rPr lang="pl" sz="2000" dirty="0"/>
              <a:t>How much resources/time/etc?</a:t>
            </a:r>
            <a:endParaRPr sz="2000" dirty="0"/>
          </a:p>
          <a:p>
            <a:pPr marL="457189" indent="-457189" algn="just">
              <a:lnSpc>
                <a:spcPct val="150000"/>
              </a:lnSpc>
              <a:buFont typeface="+mj-lt"/>
              <a:buAutoNum type="arabicPeriod"/>
            </a:pPr>
            <a:r>
              <a:rPr lang="pl" sz="2000" dirty="0"/>
              <a:t>How many team members/days/etc?</a:t>
            </a:r>
            <a:endParaRPr sz="2000" dirty="0"/>
          </a:p>
          <a:p>
            <a:pPr marL="457189" indent="-457189" algn="just">
              <a:lnSpc>
                <a:spcPct val="150000"/>
              </a:lnSpc>
              <a:buFont typeface="+mj-lt"/>
              <a:buAutoNum type="arabicPeriod"/>
            </a:pPr>
            <a:r>
              <a:rPr lang="pl" sz="2000" dirty="0"/>
              <a:t>How will we know when it’s done?</a:t>
            </a:r>
            <a:endParaRPr sz="2000" dirty="0"/>
          </a:p>
          <a:p>
            <a:pPr algn="just">
              <a:lnSpc>
                <a:spcPct val="150000"/>
              </a:lnSpc>
            </a:pPr>
            <a:r>
              <a:rPr lang="pl" sz="2000" dirty="0"/>
              <a:t>An example of a measurable goal: “The sales department will improve my profits by 15% this year by increasing my marketing expenses by 5% in the domestic market“.</a:t>
            </a:r>
            <a:endParaRPr sz="2000" dirty="0"/>
          </a:p>
          <a:p>
            <a:pPr algn="just">
              <a:lnSpc>
                <a:spcPct val="150000"/>
              </a:lnSpc>
            </a:pPr>
            <a:endParaRPr sz="2400" dirty="0"/>
          </a:p>
          <a:p>
            <a:endParaRPr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6"/>
          <p:cNvSpPr txBox="1"/>
          <p:nvPr/>
        </p:nvSpPr>
        <p:spPr>
          <a:xfrm>
            <a:off x="704851" y="0"/>
            <a:ext cx="11090749" cy="6247824"/>
          </a:xfrm>
          <a:prstGeom prst="rect">
            <a:avLst/>
          </a:prstGeom>
          <a:noFill/>
          <a:ln>
            <a:noFill/>
          </a:ln>
        </p:spPr>
        <p:txBody>
          <a:bodyPr spcFirstLastPara="1" wrap="square" lIns="121900" tIns="121900" rIns="121900" bIns="121900" anchor="t" anchorCtr="0">
            <a:spAutoFit/>
          </a:bodyPr>
          <a:lstStyle/>
          <a:p>
            <a:pPr algn="just">
              <a:lnSpc>
                <a:spcPct val="150000"/>
              </a:lnSpc>
            </a:pPr>
            <a:r>
              <a:rPr lang="pl" sz="2000" b="1" dirty="0">
                <a:solidFill>
                  <a:srgbClr val="FF0000"/>
                </a:solidFill>
              </a:rPr>
              <a:t>A – Achievable</a:t>
            </a:r>
          </a:p>
          <a:p>
            <a:pPr algn="just">
              <a:lnSpc>
                <a:spcPct val="150000"/>
              </a:lnSpc>
            </a:pPr>
            <a:endParaRPr sz="2000" b="1" dirty="0">
              <a:solidFill>
                <a:srgbClr val="FF0000"/>
              </a:solidFill>
            </a:endParaRPr>
          </a:p>
          <a:p>
            <a:pPr algn="just">
              <a:lnSpc>
                <a:spcPct val="150000"/>
              </a:lnSpc>
            </a:pPr>
            <a:r>
              <a:rPr lang="pl" sz="2000" dirty="0"/>
              <a:t>Can the business improve profits by 15% in a single year? Is this the reality of its niche (is it a fast-growing one, is there a demand for these products/services)?</a:t>
            </a:r>
            <a:endParaRPr sz="2000" dirty="0"/>
          </a:p>
          <a:p>
            <a:pPr algn="just">
              <a:lnSpc>
                <a:spcPct val="150000"/>
              </a:lnSpc>
            </a:pPr>
            <a:endParaRPr sz="2000" dirty="0"/>
          </a:p>
          <a:p>
            <a:pPr algn="just">
              <a:lnSpc>
                <a:spcPct val="150000"/>
              </a:lnSpc>
            </a:pPr>
            <a:r>
              <a:rPr lang="pl" sz="2000" dirty="0"/>
              <a:t>On the other hand, does the entity have the needed capital and resources to increase expenses by 5%? Or will this decision harm its operation, in debt the company in the long-term, or harm its market position?</a:t>
            </a:r>
            <a:endParaRPr sz="2000" dirty="0"/>
          </a:p>
          <a:p>
            <a:pPr algn="just">
              <a:lnSpc>
                <a:spcPct val="150000"/>
              </a:lnSpc>
            </a:pPr>
            <a:endParaRPr sz="2000" dirty="0"/>
          </a:p>
          <a:p>
            <a:pPr algn="just">
              <a:lnSpc>
                <a:spcPct val="150000"/>
              </a:lnSpc>
            </a:pPr>
            <a:r>
              <a:rPr lang="pl" sz="2000" dirty="0"/>
              <a:t>These, and a range of other questions, should be considered. A business might need to stretch its abilities, develop new skills, change attitudes, or identify previously overlooked opportunities. Still, they should be able to achieve the set goal promptly. If the goal turns out to be too optimistic, the team might think of other, more viable alternatives.</a:t>
            </a:r>
            <a:endParaRPr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47"/>
          <p:cNvSpPr txBox="1"/>
          <p:nvPr/>
        </p:nvSpPr>
        <p:spPr>
          <a:xfrm>
            <a:off x="973520" y="588581"/>
            <a:ext cx="10071100" cy="5324494"/>
          </a:xfrm>
          <a:prstGeom prst="rect">
            <a:avLst/>
          </a:prstGeom>
          <a:noFill/>
          <a:ln>
            <a:noFill/>
          </a:ln>
        </p:spPr>
        <p:txBody>
          <a:bodyPr spcFirstLastPara="1" wrap="square" lIns="121900" tIns="121900" rIns="121900" bIns="121900" anchor="t" anchorCtr="0">
            <a:spAutoFit/>
          </a:bodyPr>
          <a:lstStyle/>
          <a:p>
            <a:pPr algn="just">
              <a:lnSpc>
                <a:spcPct val="150000"/>
              </a:lnSpc>
            </a:pPr>
            <a:r>
              <a:rPr lang="pl" sz="2000" b="1" dirty="0">
                <a:solidFill>
                  <a:srgbClr val="FF0000"/>
                </a:solidFill>
              </a:rPr>
              <a:t>R – Relevant</a:t>
            </a:r>
          </a:p>
          <a:p>
            <a:pPr algn="just">
              <a:lnSpc>
                <a:spcPct val="150000"/>
              </a:lnSpc>
            </a:pPr>
            <a:endParaRPr sz="2000" b="1" dirty="0">
              <a:solidFill>
                <a:srgbClr val="FF0000"/>
              </a:solidFill>
            </a:endParaRPr>
          </a:p>
          <a:p>
            <a:pPr algn="just">
              <a:lnSpc>
                <a:spcPct val="150000"/>
              </a:lnSpc>
            </a:pPr>
            <a:r>
              <a:rPr lang="pl" sz="2000" dirty="0"/>
              <a:t>A single SMART goal statement should be consistent and make sense within the broader image and business mission. All of an entity’s departments should move in the same direction, or in other words, be aligned.</a:t>
            </a:r>
            <a:endParaRPr sz="2000" dirty="0"/>
          </a:p>
          <a:p>
            <a:pPr algn="just">
              <a:lnSpc>
                <a:spcPct val="150000"/>
              </a:lnSpc>
            </a:pPr>
            <a:endParaRPr sz="2000" dirty="0"/>
          </a:p>
          <a:p>
            <a:pPr algn="just">
              <a:lnSpc>
                <a:spcPct val="150000"/>
              </a:lnSpc>
            </a:pPr>
            <a:r>
              <a:rPr lang="pl" sz="2000" dirty="0"/>
              <a:t>A relevant SMART goal answers the following questions:</a:t>
            </a:r>
            <a:endParaRPr sz="2000" dirty="0"/>
          </a:p>
          <a:p>
            <a:pPr algn="just">
              <a:lnSpc>
                <a:spcPct val="150000"/>
              </a:lnSpc>
            </a:pPr>
            <a:endParaRPr sz="2000" dirty="0"/>
          </a:p>
          <a:p>
            <a:pPr marL="457189" indent="-457189" algn="just">
              <a:lnSpc>
                <a:spcPct val="150000"/>
              </a:lnSpc>
              <a:buFont typeface="+mj-lt"/>
              <a:buAutoNum type="arabicPeriod"/>
            </a:pPr>
            <a:r>
              <a:rPr lang="pl" sz="2000" dirty="0"/>
              <a:t>Does this idea seem worthwhile?</a:t>
            </a:r>
            <a:endParaRPr sz="2000" dirty="0"/>
          </a:p>
          <a:p>
            <a:pPr marL="457189" indent="-457189" algn="just">
              <a:lnSpc>
                <a:spcPct val="150000"/>
              </a:lnSpc>
              <a:buFont typeface="+mj-lt"/>
              <a:buAutoNum type="arabicPeriod"/>
            </a:pPr>
            <a:r>
              <a:rPr lang="pl" sz="2000" dirty="0"/>
              <a:t>Is this goal aligned with the overall company’s direction</a:t>
            </a:r>
            <a:endParaRPr sz="2000" dirty="0"/>
          </a:p>
          <a:p>
            <a:pPr marL="457189" indent="-457189" algn="just">
              <a:lnSpc>
                <a:spcPct val="150000"/>
              </a:lnSpc>
              <a:buFont typeface="+mj-lt"/>
              <a:buAutoNum type="arabicPeriod"/>
            </a:pPr>
            <a:r>
              <a:rPr lang="pl" sz="2000" dirty="0"/>
              <a:t>Are other departments willing to work towards achieving this goal?</a:t>
            </a:r>
            <a:endParaRPr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8"/>
          <p:cNvSpPr txBox="1"/>
          <p:nvPr/>
        </p:nvSpPr>
        <p:spPr>
          <a:xfrm>
            <a:off x="862250" y="535920"/>
            <a:ext cx="10467500" cy="5786159"/>
          </a:xfrm>
          <a:prstGeom prst="rect">
            <a:avLst/>
          </a:prstGeom>
          <a:noFill/>
          <a:ln>
            <a:noFill/>
          </a:ln>
        </p:spPr>
        <p:txBody>
          <a:bodyPr spcFirstLastPara="1" wrap="square" lIns="121900" tIns="121900" rIns="121900" bIns="121900" anchor="t" anchorCtr="0">
            <a:spAutoFit/>
          </a:bodyPr>
          <a:lstStyle/>
          <a:p>
            <a:pPr algn="just">
              <a:lnSpc>
                <a:spcPct val="150000"/>
              </a:lnSpc>
            </a:pPr>
            <a:r>
              <a:rPr lang="pl" sz="2000" b="1" dirty="0">
                <a:solidFill>
                  <a:srgbClr val="FF0000"/>
                </a:solidFill>
              </a:rPr>
              <a:t>T – Time-Bound</a:t>
            </a:r>
          </a:p>
          <a:p>
            <a:pPr algn="just">
              <a:lnSpc>
                <a:spcPct val="150000"/>
              </a:lnSpc>
            </a:pPr>
            <a:endParaRPr sz="2000" b="1" dirty="0">
              <a:solidFill>
                <a:srgbClr val="FF0000"/>
              </a:solidFill>
            </a:endParaRPr>
          </a:p>
          <a:p>
            <a:pPr algn="just">
              <a:lnSpc>
                <a:spcPct val="150000"/>
              </a:lnSpc>
            </a:pPr>
            <a:r>
              <a:rPr lang="pl" sz="2000" dirty="0"/>
              <a:t>The time-bound element in the goal is “this year”, so that there’s no need to expand the statement. Still, it would help to break down the deadline into shorter milestones since a year is pretty broad. A better alternative would be: “The sales department will improve my profits by 3% this month/quarter by … .“</a:t>
            </a:r>
            <a:endParaRPr sz="2000" dirty="0"/>
          </a:p>
          <a:p>
            <a:pPr algn="just">
              <a:lnSpc>
                <a:spcPct val="150000"/>
              </a:lnSpc>
            </a:pPr>
            <a:endParaRPr sz="2000" dirty="0"/>
          </a:p>
          <a:p>
            <a:pPr algn="just">
              <a:lnSpc>
                <a:spcPct val="150000"/>
              </a:lnSpc>
            </a:pPr>
            <a:r>
              <a:rPr lang="pl" sz="2000" dirty="0"/>
              <a:t>A time-bound goal usually answers the following questions:</a:t>
            </a:r>
            <a:endParaRPr sz="2000" dirty="0"/>
          </a:p>
          <a:p>
            <a:pPr algn="just">
              <a:lnSpc>
                <a:spcPct val="150000"/>
              </a:lnSpc>
            </a:pPr>
            <a:endParaRPr sz="2000" dirty="0"/>
          </a:p>
          <a:p>
            <a:pPr marL="457189" indent="-457189" algn="just">
              <a:lnSpc>
                <a:spcPct val="150000"/>
              </a:lnSpc>
              <a:buFont typeface="+mj-lt"/>
              <a:buAutoNum type="arabicPeriod"/>
            </a:pPr>
            <a:r>
              <a:rPr lang="pl" sz="2000" dirty="0"/>
              <a:t>When is the deadline?</a:t>
            </a:r>
            <a:endParaRPr sz="2000" dirty="0"/>
          </a:p>
          <a:p>
            <a:pPr marL="457189" indent="-457189" algn="just">
              <a:lnSpc>
                <a:spcPct val="150000"/>
              </a:lnSpc>
              <a:buFont typeface="+mj-lt"/>
              <a:buAutoNum type="arabicPeriod"/>
            </a:pPr>
            <a:r>
              <a:rPr lang="pl" sz="2000" dirty="0"/>
              <a:t>When is the first milestone, second, and so on?</a:t>
            </a:r>
            <a:endParaRPr sz="2000" dirty="0"/>
          </a:p>
          <a:p>
            <a:pPr marL="457189" indent="-457189" algn="just">
              <a:lnSpc>
                <a:spcPct val="150000"/>
              </a:lnSpc>
              <a:buFont typeface="+mj-lt"/>
              <a:buAutoNum type="arabicPeriod"/>
            </a:pPr>
            <a:r>
              <a:rPr lang="pl" sz="2000" dirty="0"/>
              <a:t>What can the team do today to move closer to the deadline?</a:t>
            </a:r>
            <a:endParaRPr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9"/>
          <p:cNvSpPr txBox="1"/>
          <p:nvPr/>
        </p:nvSpPr>
        <p:spPr>
          <a:xfrm>
            <a:off x="723902" y="628649"/>
            <a:ext cx="10725149" cy="6340157"/>
          </a:xfrm>
          <a:prstGeom prst="rect">
            <a:avLst/>
          </a:prstGeom>
          <a:noFill/>
          <a:ln>
            <a:noFill/>
          </a:ln>
        </p:spPr>
        <p:txBody>
          <a:bodyPr spcFirstLastPara="1" wrap="square" lIns="121900" tIns="121900" rIns="121900" bIns="121900" anchor="t" anchorCtr="0">
            <a:spAutoFit/>
          </a:bodyPr>
          <a:lstStyle/>
          <a:p>
            <a:r>
              <a:rPr lang="pl" sz="2000" b="1" dirty="0"/>
              <a:t>SMARTER Goals templates are usually divided into several sections, taking a form similar to the following:</a:t>
            </a:r>
            <a:endParaRPr sz="2000" b="1" dirty="0"/>
          </a:p>
          <a:p>
            <a:endParaRPr sz="2000" b="1" dirty="0"/>
          </a:p>
          <a:p>
            <a:pPr algn="ctr"/>
            <a:r>
              <a:rPr lang="pl" sz="2000" dirty="0"/>
              <a:t>Initial Goal: Whatever an individual/business has in mind.</a:t>
            </a:r>
          </a:p>
          <a:p>
            <a:pPr algn="ctr"/>
            <a:endParaRPr sz="2000" dirty="0"/>
          </a:p>
          <a:p>
            <a:pPr algn="ctr"/>
            <a:r>
              <a:rPr lang="pl" sz="2000" b="1" dirty="0"/>
              <a:t>Specific:</a:t>
            </a:r>
            <a:r>
              <a:rPr lang="pl" sz="2000" dirty="0"/>
              <a:t> The 6W questions.</a:t>
            </a:r>
          </a:p>
          <a:p>
            <a:pPr algn="ctr"/>
            <a:endParaRPr sz="2000" dirty="0"/>
          </a:p>
          <a:p>
            <a:pPr algn="ctr"/>
            <a:r>
              <a:rPr lang="pl" sz="2000" b="1" dirty="0"/>
              <a:t>Measurable:</a:t>
            </a:r>
            <a:r>
              <a:rPr lang="pl" sz="2000" dirty="0"/>
              <a:t> How to keep a log of progress.</a:t>
            </a:r>
          </a:p>
          <a:p>
            <a:pPr algn="ctr"/>
            <a:endParaRPr sz="2000" dirty="0"/>
          </a:p>
          <a:p>
            <a:pPr algn="ctr"/>
            <a:r>
              <a:rPr lang="pl" sz="2000" b="1" dirty="0"/>
              <a:t>Achievable:</a:t>
            </a:r>
            <a:r>
              <a:rPr lang="pl" sz="2000" dirty="0"/>
              <a:t> Questions to determine whether the goal is realistic.</a:t>
            </a:r>
          </a:p>
          <a:p>
            <a:pPr algn="ctr"/>
            <a:endParaRPr sz="2000" dirty="0"/>
          </a:p>
          <a:p>
            <a:pPr algn="ctr"/>
            <a:r>
              <a:rPr lang="pl" sz="2000" b="1" dirty="0"/>
              <a:t>Relevant:</a:t>
            </a:r>
            <a:r>
              <a:rPr lang="pl" sz="2000" dirty="0"/>
              <a:t> Is the goal aligned with the bigger picture?</a:t>
            </a:r>
          </a:p>
          <a:p>
            <a:pPr algn="ctr"/>
            <a:endParaRPr sz="2000" dirty="0"/>
          </a:p>
          <a:p>
            <a:pPr algn="ctr"/>
            <a:r>
              <a:rPr lang="pl" sz="2000" b="1" dirty="0"/>
              <a:t>Time-bound:</a:t>
            </a:r>
            <a:r>
              <a:rPr lang="pl" sz="2000" dirty="0"/>
              <a:t> When is the deadline for achieving it?</a:t>
            </a:r>
          </a:p>
          <a:p>
            <a:pPr algn="ctr"/>
            <a:endParaRPr lang="pl" sz="2000" dirty="0"/>
          </a:p>
          <a:p>
            <a:pPr algn="ctr"/>
            <a:r>
              <a:rPr lang="pl" sz="2000" b="1" dirty="0"/>
              <a:t>Emotional Involvement: </a:t>
            </a:r>
          </a:p>
          <a:p>
            <a:pPr algn="ctr"/>
            <a:endParaRPr lang="pl" sz="2000" b="1" dirty="0"/>
          </a:p>
          <a:p>
            <a:pPr algn="ctr"/>
            <a:r>
              <a:rPr lang="pl" sz="2000" b="1" dirty="0"/>
              <a:t>Results: </a:t>
            </a:r>
            <a:endParaRPr sz="2000" b="1" dirty="0"/>
          </a:p>
          <a:p>
            <a:pPr algn="ctr">
              <a:lnSpc>
                <a:spcPct val="150000"/>
              </a:lnSpc>
            </a:pPr>
            <a:endParaRPr lang="pl"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9"/>
          <p:cNvSpPr txBox="1"/>
          <p:nvPr/>
        </p:nvSpPr>
        <p:spPr>
          <a:xfrm>
            <a:off x="733424" y="0"/>
            <a:ext cx="10725149" cy="1354176"/>
          </a:xfrm>
          <a:prstGeom prst="rect">
            <a:avLst/>
          </a:prstGeom>
          <a:noFill/>
          <a:ln>
            <a:noFill/>
          </a:ln>
        </p:spPr>
        <p:txBody>
          <a:bodyPr spcFirstLastPara="1" wrap="square" lIns="121900" tIns="121900" rIns="121900" bIns="121900" anchor="t" anchorCtr="0">
            <a:spAutoFit/>
          </a:bodyPr>
          <a:lstStyle/>
          <a:p>
            <a:pPr algn="ctr">
              <a:lnSpc>
                <a:spcPct val="150000"/>
              </a:lnSpc>
            </a:pPr>
            <a:r>
              <a:rPr lang="pl" sz="2400" dirty="0"/>
              <a:t>Write your goal - Initial Goal: Whatever an individual/business has in mind.</a:t>
            </a:r>
          </a:p>
          <a:p>
            <a:pPr algn="ctr">
              <a:lnSpc>
                <a:spcPct val="150000"/>
              </a:lnSpc>
            </a:pPr>
            <a:r>
              <a:rPr lang="pl" sz="2400" dirty="0"/>
              <a:t>……………………………………………………………………………………………………………….</a:t>
            </a:r>
          </a:p>
        </p:txBody>
      </p:sp>
      <p:graphicFrame>
        <p:nvGraphicFramePr>
          <p:cNvPr id="3" name="Tabela 3">
            <a:extLst>
              <a:ext uri="{FF2B5EF4-FFF2-40B4-BE49-F238E27FC236}">
                <a16:creationId xmlns:a16="http://schemas.microsoft.com/office/drawing/2014/main" id="{57E87A5A-653F-7FC7-2806-E9A2B29AC8E5}"/>
              </a:ext>
            </a:extLst>
          </p:cNvPr>
          <p:cNvGraphicFramePr>
            <a:graphicFrameLocks noGrp="1"/>
          </p:cNvGraphicFramePr>
          <p:nvPr>
            <p:extLst>
              <p:ext uri="{D42A27DB-BD31-4B8C-83A1-F6EECF244321}">
                <p14:modId xmlns:p14="http://schemas.microsoft.com/office/powerpoint/2010/main" val="1374572673"/>
              </p:ext>
            </p:extLst>
          </p:nvPr>
        </p:nvGraphicFramePr>
        <p:xfrm>
          <a:off x="399392" y="1354176"/>
          <a:ext cx="11225049" cy="4904882"/>
        </p:xfrm>
        <a:graphic>
          <a:graphicData uri="http://schemas.openxmlformats.org/drawingml/2006/table">
            <a:tbl>
              <a:tblPr firstRow="1" bandRow="1">
                <a:tableStyleId>{5C22544A-7EE6-4342-B048-85BDC9FD1C3A}</a:tableStyleId>
              </a:tblPr>
              <a:tblGrid>
                <a:gridCol w="4403835">
                  <a:extLst>
                    <a:ext uri="{9D8B030D-6E8A-4147-A177-3AD203B41FA5}">
                      <a16:colId xmlns:a16="http://schemas.microsoft.com/office/drawing/2014/main" val="966945642"/>
                    </a:ext>
                  </a:extLst>
                </a:gridCol>
                <a:gridCol w="6821214">
                  <a:extLst>
                    <a:ext uri="{9D8B030D-6E8A-4147-A177-3AD203B41FA5}">
                      <a16:colId xmlns:a16="http://schemas.microsoft.com/office/drawing/2014/main" val="3383594213"/>
                    </a:ext>
                  </a:extLst>
                </a:gridCol>
              </a:tblGrid>
              <a:tr h="395026">
                <a:tc>
                  <a:txBody>
                    <a:bodyPr/>
                    <a:lstStyle/>
                    <a:p>
                      <a:r>
                        <a:rPr lang="pl-GB" dirty="0"/>
                        <a:t>SMART CHOICE</a:t>
                      </a:r>
                    </a:p>
                  </a:txBody>
                  <a:tcPr/>
                </a:tc>
                <a:tc>
                  <a:txBody>
                    <a:bodyPr/>
                    <a:lstStyle/>
                    <a:p>
                      <a:endParaRPr lang="pl-GB"/>
                    </a:p>
                  </a:txBody>
                  <a:tcPr/>
                </a:tc>
                <a:extLst>
                  <a:ext uri="{0D108BD9-81ED-4DB2-BD59-A6C34878D82A}">
                    <a16:rowId xmlns:a16="http://schemas.microsoft.com/office/drawing/2014/main" val="1443825906"/>
                  </a:ext>
                </a:extLst>
              </a:tr>
              <a:tr h="4937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 sz="1200" b="1" dirty="0"/>
                        <a:t>Specific:</a:t>
                      </a:r>
                      <a:r>
                        <a:rPr lang="pl" sz="1200" dirty="0"/>
                        <a:t> The 6W questions.</a:t>
                      </a:r>
                    </a:p>
                    <a:p>
                      <a:endParaRPr lang="pl-GB" sz="1200" dirty="0"/>
                    </a:p>
                  </a:txBody>
                  <a:tcPr/>
                </a:tc>
                <a:tc>
                  <a:txBody>
                    <a:bodyPr/>
                    <a:lstStyle/>
                    <a:p>
                      <a:endParaRPr lang="pl-GB"/>
                    </a:p>
                  </a:txBody>
                  <a:tcPr/>
                </a:tc>
                <a:extLst>
                  <a:ext uri="{0D108BD9-81ED-4DB2-BD59-A6C34878D82A}">
                    <a16:rowId xmlns:a16="http://schemas.microsoft.com/office/drawing/2014/main" val="593564525"/>
                  </a:ext>
                </a:extLst>
              </a:tr>
              <a:tr h="4937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 sz="1200" b="1" dirty="0"/>
                        <a:t>Measurable:</a:t>
                      </a:r>
                      <a:r>
                        <a:rPr lang="pl" sz="1200" dirty="0"/>
                        <a:t> How to keep a log of progress.</a:t>
                      </a:r>
                    </a:p>
                    <a:p>
                      <a:endParaRPr lang="pl-GB" sz="1200" dirty="0"/>
                    </a:p>
                  </a:txBody>
                  <a:tcPr/>
                </a:tc>
                <a:tc>
                  <a:txBody>
                    <a:bodyPr/>
                    <a:lstStyle/>
                    <a:p>
                      <a:endParaRPr lang="pl-GB"/>
                    </a:p>
                  </a:txBody>
                  <a:tcPr/>
                </a:tc>
                <a:extLst>
                  <a:ext uri="{0D108BD9-81ED-4DB2-BD59-A6C34878D82A}">
                    <a16:rowId xmlns:a16="http://schemas.microsoft.com/office/drawing/2014/main" val="2954961945"/>
                  </a:ext>
                </a:extLst>
              </a:tr>
              <a:tr h="6912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 sz="1200" b="1" dirty="0"/>
                        <a:t>Achievable:</a:t>
                      </a:r>
                      <a:r>
                        <a:rPr lang="pl" sz="1200" dirty="0"/>
                        <a:t> Questions to determine whether the goal is realistic.</a:t>
                      </a:r>
                    </a:p>
                    <a:p>
                      <a:endParaRPr lang="pl-GB" sz="1200" dirty="0"/>
                    </a:p>
                  </a:txBody>
                  <a:tcPr/>
                </a:tc>
                <a:tc>
                  <a:txBody>
                    <a:bodyPr/>
                    <a:lstStyle/>
                    <a:p>
                      <a:endParaRPr lang="pl-GB"/>
                    </a:p>
                  </a:txBody>
                  <a:tcPr/>
                </a:tc>
                <a:extLst>
                  <a:ext uri="{0D108BD9-81ED-4DB2-BD59-A6C34878D82A}">
                    <a16:rowId xmlns:a16="http://schemas.microsoft.com/office/drawing/2014/main" val="530304460"/>
                  </a:ext>
                </a:extLst>
              </a:tr>
              <a:tr h="6912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 sz="1200" b="1" dirty="0"/>
                        <a:t>Relevant:</a:t>
                      </a:r>
                      <a:r>
                        <a:rPr lang="pl" sz="1200" dirty="0"/>
                        <a:t> Is the goal aligned with the bigger picture?</a:t>
                      </a:r>
                    </a:p>
                    <a:p>
                      <a:endParaRPr lang="pl-GB" sz="1200" dirty="0"/>
                    </a:p>
                  </a:txBody>
                  <a:tcPr/>
                </a:tc>
                <a:tc>
                  <a:txBody>
                    <a:bodyPr/>
                    <a:lstStyle/>
                    <a:p>
                      <a:endParaRPr lang="pl-GB"/>
                    </a:p>
                  </a:txBody>
                  <a:tcPr/>
                </a:tc>
                <a:extLst>
                  <a:ext uri="{0D108BD9-81ED-4DB2-BD59-A6C34878D82A}">
                    <a16:rowId xmlns:a16="http://schemas.microsoft.com/office/drawing/2014/main" val="2491340797"/>
                  </a:ext>
                </a:extLst>
              </a:tr>
              <a:tr h="4937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 sz="1200" b="1" dirty="0"/>
                        <a:t>Time-bound:</a:t>
                      </a:r>
                      <a:r>
                        <a:rPr lang="pl" sz="1200" dirty="0"/>
                        <a:t> When is the deadline for achieving it?</a:t>
                      </a:r>
                    </a:p>
                    <a:p>
                      <a:endParaRPr lang="pl-GB" sz="1200" dirty="0"/>
                    </a:p>
                  </a:txBody>
                  <a:tcPr/>
                </a:tc>
                <a:tc>
                  <a:txBody>
                    <a:bodyPr/>
                    <a:lstStyle/>
                    <a:p>
                      <a:endParaRPr lang="pl-GB"/>
                    </a:p>
                  </a:txBody>
                  <a:tcPr/>
                </a:tc>
                <a:extLst>
                  <a:ext uri="{0D108BD9-81ED-4DB2-BD59-A6C34878D82A}">
                    <a16:rowId xmlns:a16="http://schemas.microsoft.com/office/drawing/2014/main" val="145532316"/>
                  </a:ext>
                </a:extLst>
              </a:tr>
              <a:tr h="4937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 sz="1200" b="1" dirty="0"/>
                        <a:t>Emotional Involvement: </a:t>
                      </a:r>
                      <a:r>
                        <a:rPr lang="pl" sz="1200" b="0" dirty="0"/>
                        <a:t>What is the emotion you are feeling when thinking about your goal? Are you emotionally involved in your goal? </a:t>
                      </a:r>
                      <a:r>
                        <a:rPr lang="pl-PL" sz="1200" b="0" dirty="0"/>
                        <a:t>I</a:t>
                      </a:r>
                      <a:r>
                        <a:rPr lang="pl" sz="1200" b="0" dirty="0"/>
                        <a:t>s your goal in alignement with you? </a:t>
                      </a:r>
                    </a:p>
                    <a:p>
                      <a:endParaRPr lang="pl-GB" sz="1200" dirty="0"/>
                    </a:p>
                  </a:txBody>
                  <a:tcPr/>
                </a:tc>
                <a:tc>
                  <a:txBody>
                    <a:bodyPr/>
                    <a:lstStyle/>
                    <a:p>
                      <a:endParaRPr lang="pl-GB"/>
                    </a:p>
                  </a:txBody>
                  <a:tcPr/>
                </a:tc>
                <a:extLst>
                  <a:ext uri="{0D108BD9-81ED-4DB2-BD59-A6C34878D82A}">
                    <a16:rowId xmlns:a16="http://schemas.microsoft.com/office/drawing/2014/main" val="2844540362"/>
                  </a:ext>
                </a:extLst>
              </a:tr>
              <a:tr h="4937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1" dirty="0"/>
                        <a:t>Results: What is the exact result you would like to see? What is the effect of your goal you would like to see? Is this result in alignement with you?</a:t>
                      </a:r>
                    </a:p>
                    <a:p>
                      <a:endParaRPr lang="pl-GB" sz="1200" dirty="0"/>
                    </a:p>
                  </a:txBody>
                  <a:tcPr/>
                </a:tc>
                <a:tc>
                  <a:txBody>
                    <a:bodyPr/>
                    <a:lstStyle/>
                    <a:p>
                      <a:endParaRPr lang="pl-GB" dirty="0"/>
                    </a:p>
                  </a:txBody>
                  <a:tcPr/>
                </a:tc>
                <a:extLst>
                  <a:ext uri="{0D108BD9-81ED-4DB2-BD59-A6C34878D82A}">
                    <a16:rowId xmlns:a16="http://schemas.microsoft.com/office/drawing/2014/main" val="2115014871"/>
                  </a:ext>
                </a:extLst>
              </a:tr>
            </a:tbl>
          </a:graphicData>
        </a:graphic>
      </p:graphicFrame>
    </p:spTree>
    <p:extLst>
      <p:ext uri="{BB962C8B-B14F-4D97-AF65-F5344CB8AC3E}">
        <p14:creationId xmlns:p14="http://schemas.microsoft.com/office/powerpoint/2010/main" val="2259881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25"/>
          <p:cNvPicPr preferRelativeResize="0"/>
          <p:nvPr/>
        </p:nvPicPr>
        <p:blipFill rotWithShape="1">
          <a:blip r:embed="rId3">
            <a:alphaModFix/>
          </a:blip>
          <a:srcRect l="5462" t="38046" r="3609" b="36253"/>
          <a:stretch/>
        </p:blipFill>
        <p:spPr>
          <a:xfrm>
            <a:off x="1328927" y="1468070"/>
            <a:ext cx="9139375" cy="4018329"/>
          </a:xfrm>
          <a:prstGeom prst="rect">
            <a:avLst/>
          </a:prstGeom>
          <a:noFill/>
          <a:ln>
            <a:noFill/>
          </a:ln>
        </p:spPr>
      </p:pic>
      <p:sp>
        <p:nvSpPr>
          <p:cNvPr id="2" name="TextBox 1">
            <a:extLst>
              <a:ext uri="{FF2B5EF4-FFF2-40B4-BE49-F238E27FC236}">
                <a16:creationId xmlns:a16="http://schemas.microsoft.com/office/drawing/2014/main" id="{6CFF0D66-CBA6-5EFD-B837-54B660BFCD36}"/>
              </a:ext>
            </a:extLst>
          </p:cNvPr>
          <p:cNvSpPr txBox="1"/>
          <p:nvPr/>
        </p:nvSpPr>
        <p:spPr>
          <a:xfrm>
            <a:off x="4237400" y="536448"/>
            <a:ext cx="3170740" cy="1143070"/>
          </a:xfrm>
          <a:prstGeom prst="rect">
            <a:avLst/>
          </a:prstGeom>
          <a:noFill/>
        </p:spPr>
        <p:txBody>
          <a:bodyPr wrap="none" rtlCol="0">
            <a:spAutoFit/>
          </a:bodyPr>
          <a:lstStyle/>
          <a:p>
            <a:pPr algn="ctr">
              <a:lnSpc>
                <a:spcPct val="150000"/>
              </a:lnSpc>
            </a:pPr>
            <a:r>
              <a:rPr lang="en-US" sz="2400" dirty="0">
                <a:solidFill>
                  <a:srgbClr val="002060"/>
                </a:solidFill>
              </a:rPr>
              <a:t>Email us on: </a:t>
            </a:r>
          </a:p>
          <a:p>
            <a:pPr algn="ctr">
              <a:lnSpc>
                <a:spcPct val="150000"/>
              </a:lnSpc>
            </a:pPr>
            <a:r>
              <a:rPr lang="en-US" sz="2400" dirty="0" err="1">
                <a:solidFill>
                  <a:srgbClr val="002060"/>
                </a:solidFill>
              </a:rPr>
              <a:t>office@</a:t>
            </a:r>
            <a:r>
              <a:rPr lang="en-US" sz="2400" err="1">
                <a:solidFill>
                  <a:srgbClr val="002060"/>
                </a:solidFill>
              </a:rPr>
              <a:t>edusmart-tc</a:t>
            </a:r>
            <a:r>
              <a:rPr lang="en-US" sz="2400">
                <a:solidFill>
                  <a:srgbClr val="002060"/>
                </a:solidFill>
              </a:rPr>
              <a:t>.net</a:t>
            </a:r>
            <a:endParaRPr lang="en-US" sz="2400" dirty="0">
              <a:solidFill>
                <a:srgbClr val="002060"/>
              </a:solidFill>
            </a:endParaRPr>
          </a:p>
        </p:txBody>
      </p:sp>
    </p:spTree>
    <p:extLst>
      <p:ext uri="{BB962C8B-B14F-4D97-AF65-F5344CB8AC3E}">
        <p14:creationId xmlns:p14="http://schemas.microsoft.com/office/powerpoint/2010/main" val="1538382268"/>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1549</Words>
  <Application>Microsoft Macintosh PowerPoint</Application>
  <PresentationFormat>Panoramiczny</PresentationFormat>
  <Paragraphs>126</Paragraphs>
  <Slides>23</Slides>
  <Notes>22</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23</vt:i4>
      </vt:variant>
    </vt:vector>
  </HeadingPairs>
  <TitlesOfParts>
    <vt:vector size="28" baseType="lpstr">
      <vt:lpstr>Arial</vt:lpstr>
      <vt:lpstr>Calibri</vt:lpstr>
      <vt:lpstr>Calibri Light</vt:lpstr>
      <vt:lpstr>Wingdings</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Julia M</dc:creator>
  <cp:lastModifiedBy>Julia M</cp:lastModifiedBy>
  <cp:revision>5</cp:revision>
  <dcterms:created xsi:type="dcterms:W3CDTF">2023-11-26T13:09:10Z</dcterms:created>
  <dcterms:modified xsi:type="dcterms:W3CDTF">2023-11-26T13:19:31Z</dcterms:modified>
</cp:coreProperties>
</file>